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56" r:id="rId2"/>
    <p:sldId id="257" r:id="rId3"/>
    <p:sldId id="286" r:id="rId4"/>
    <p:sldId id="289" r:id="rId5"/>
    <p:sldId id="287" r:id="rId6"/>
    <p:sldId id="290" r:id="rId7"/>
    <p:sldId id="259" r:id="rId8"/>
    <p:sldId id="260" r:id="rId9"/>
    <p:sldId id="262" r:id="rId10"/>
    <p:sldId id="261" r:id="rId11"/>
    <p:sldId id="264" r:id="rId12"/>
    <p:sldId id="299" r:id="rId13"/>
    <p:sldId id="292" r:id="rId14"/>
    <p:sldId id="293" r:id="rId15"/>
    <p:sldId id="298" r:id="rId16"/>
    <p:sldId id="297" r:id="rId17"/>
    <p:sldId id="265" r:id="rId18"/>
    <p:sldId id="296" r:id="rId19"/>
    <p:sldId id="291" r:id="rId20"/>
    <p:sldId id="285" r:id="rId21"/>
    <p:sldId id="266" r:id="rId22"/>
    <p:sldId id="267" r:id="rId23"/>
    <p:sldId id="268" r:id="rId24"/>
    <p:sldId id="270" r:id="rId25"/>
    <p:sldId id="269" r:id="rId26"/>
    <p:sldId id="271" r:id="rId27"/>
    <p:sldId id="295" r:id="rId28"/>
    <p:sldId id="272" r:id="rId29"/>
    <p:sldId id="273" r:id="rId30"/>
    <p:sldId id="274" r:id="rId31"/>
    <p:sldId id="275" r:id="rId32"/>
    <p:sldId id="276" r:id="rId33"/>
    <p:sldId id="277" r:id="rId34"/>
    <p:sldId id="279" r:id="rId35"/>
    <p:sldId id="280" r:id="rId36"/>
    <p:sldId id="281" r:id="rId37"/>
    <p:sldId id="282" r:id="rId38"/>
    <p:sldId id="300" r:id="rId39"/>
    <p:sldId id="294" r:id="rId40"/>
    <p:sldId id="283" r:id="rId41"/>
    <p:sldId id="284" r:id="rId42"/>
  </p:sldIdLst>
  <p:sldSz cx="12192000" cy="6858000"/>
  <p:notesSz cx="6797675" cy="9925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149459F3-6FB8-4D5F-980E-E0C27B899014}" type="datetimeFigureOut">
              <a:rPr lang="tr-TR" smtClean="0"/>
              <a:t>22.02.2018</a:t>
            </a:fld>
            <a:endParaRPr lang="tr-TR"/>
          </a:p>
        </p:txBody>
      </p:sp>
      <p:sp>
        <p:nvSpPr>
          <p:cNvPr id="4" name="Altbilgi Yer Tutucusu 3"/>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78BB9779-48AF-4C05-B620-091342E51492}" type="slidenum">
              <a:rPr lang="tr-TR" smtClean="0"/>
              <a:t>‹#›</a:t>
            </a:fld>
            <a:endParaRPr lang="tr-TR"/>
          </a:p>
        </p:txBody>
      </p:sp>
    </p:spTree>
    <p:extLst>
      <p:ext uri="{BB962C8B-B14F-4D97-AF65-F5344CB8AC3E}">
        <p14:creationId xmlns:p14="http://schemas.microsoft.com/office/powerpoint/2010/main" val="408562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D4476024-7EEF-4E07-929F-3A26B82FCF4A}" type="datetimeFigureOut">
              <a:rPr lang="tr-TR" smtClean="0"/>
              <a:pPr/>
              <a:t>22.02.2018</a:t>
            </a:fld>
            <a:endParaRPr lang="tr-TR"/>
          </a:p>
        </p:txBody>
      </p:sp>
      <p:sp>
        <p:nvSpPr>
          <p:cNvPr id="4" name="Slayt Görüntüsü Yer Tutucus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347210-3D3F-4B26-ACBB-1E160C853420}" type="slidenum">
              <a:rPr lang="tr-TR" smtClean="0"/>
              <a:pPr/>
              <a:t>‹#›</a:t>
            </a:fld>
            <a:endParaRPr lang="tr-TR"/>
          </a:p>
        </p:txBody>
      </p:sp>
    </p:spTree>
    <p:extLst>
      <p:ext uri="{BB962C8B-B14F-4D97-AF65-F5344CB8AC3E}">
        <p14:creationId xmlns:p14="http://schemas.microsoft.com/office/powerpoint/2010/main" val="20643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a:t>
            </a:fld>
            <a:endParaRPr lang="tr-TR"/>
          </a:p>
        </p:txBody>
      </p:sp>
    </p:spTree>
    <p:extLst>
      <p:ext uri="{BB962C8B-B14F-4D97-AF65-F5344CB8AC3E}">
        <p14:creationId xmlns:p14="http://schemas.microsoft.com/office/powerpoint/2010/main" val="33974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10</a:t>
            </a:fld>
            <a:endParaRPr lang="tr-TR"/>
          </a:p>
        </p:txBody>
      </p:sp>
    </p:spTree>
    <p:extLst>
      <p:ext uri="{BB962C8B-B14F-4D97-AF65-F5344CB8AC3E}">
        <p14:creationId xmlns:p14="http://schemas.microsoft.com/office/powerpoint/2010/main" val="111650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11</a:t>
            </a:fld>
            <a:endParaRPr lang="tr-TR"/>
          </a:p>
        </p:txBody>
      </p:sp>
    </p:spTree>
    <p:extLst>
      <p:ext uri="{BB962C8B-B14F-4D97-AF65-F5344CB8AC3E}">
        <p14:creationId xmlns:p14="http://schemas.microsoft.com/office/powerpoint/2010/main" val="215587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13</a:t>
            </a:fld>
            <a:endParaRPr lang="tr-TR"/>
          </a:p>
        </p:txBody>
      </p:sp>
    </p:spTree>
    <p:extLst>
      <p:ext uri="{BB962C8B-B14F-4D97-AF65-F5344CB8AC3E}">
        <p14:creationId xmlns:p14="http://schemas.microsoft.com/office/powerpoint/2010/main" val="113754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14</a:t>
            </a:fld>
            <a:endParaRPr lang="tr-TR"/>
          </a:p>
        </p:txBody>
      </p:sp>
    </p:spTree>
    <p:extLst>
      <p:ext uri="{BB962C8B-B14F-4D97-AF65-F5344CB8AC3E}">
        <p14:creationId xmlns:p14="http://schemas.microsoft.com/office/powerpoint/2010/main" val="151923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17</a:t>
            </a:fld>
            <a:endParaRPr lang="tr-TR"/>
          </a:p>
        </p:txBody>
      </p:sp>
    </p:spTree>
    <p:extLst>
      <p:ext uri="{BB962C8B-B14F-4D97-AF65-F5344CB8AC3E}">
        <p14:creationId xmlns:p14="http://schemas.microsoft.com/office/powerpoint/2010/main" val="79627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19</a:t>
            </a:fld>
            <a:endParaRPr lang="tr-TR"/>
          </a:p>
        </p:txBody>
      </p:sp>
    </p:spTree>
    <p:extLst>
      <p:ext uri="{BB962C8B-B14F-4D97-AF65-F5344CB8AC3E}">
        <p14:creationId xmlns:p14="http://schemas.microsoft.com/office/powerpoint/2010/main" val="112604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20</a:t>
            </a:fld>
            <a:endParaRPr lang="tr-TR"/>
          </a:p>
        </p:txBody>
      </p:sp>
    </p:spTree>
    <p:extLst>
      <p:ext uri="{BB962C8B-B14F-4D97-AF65-F5344CB8AC3E}">
        <p14:creationId xmlns:p14="http://schemas.microsoft.com/office/powerpoint/2010/main" val="20617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21</a:t>
            </a:fld>
            <a:endParaRPr lang="tr-TR"/>
          </a:p>
        </p:txBody>
      </p:sp>
    </p:spTree>
    <p:extLst>
      <p:ext uri="{BB962C8B-B14F-4D97-AF65-F5344CB8AC3E}">
        <p14:creationId xmlns:p14="http://schemas.microsoft.com/office/powerpoint/2010/main" val="204850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22</a:t>
            </a:fld>
            <a:endParaRPr lang="tr-TR"/>
          </a:p>
        </p:txBody>
      </p:sp>
    </p:spTree>
    <p:extLst>
      <p:ext uri="{BB962C8B-B14F-4D97-AF65-F5344CB8AC3E}">
        <p14:creationId xmlns:p14="http://schemas.microsoft.com/office/powerpoint/2010/main" val="339226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23</a:t>
            </a:fld>
            <a:endParaRPr lang="tr-TR"/>
          </a:p>
        </p:txBody>
      </p:sp>
    </p:spTree>
    <p:extLst>
      <p:ext uri="{BB962C8B-B14F-4D97-AF65-F5344CB8AC3E}">
        <p14:creationId xmlns:p14="http://schemas.microsoft.com/office/powerpoint/2010/main" val="11153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a:t>
            </a:fld>
            <a:endParaRPr lang="tr-TR"/>
          </a:p>
        </p:txBody>
      </p:sp>
    </p:spTree>
    <p:extLst>
      <p:ext uri="{BB962C8B-B14F-4D97-AF65-F5344CB8AC3E}">
        <p14:creationId xmlns:p14="http://schemas.microsoft.com/office/powerpoint/2010/main" val="81408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24</a:t>
            </a:fld>
            <a:endParaRPr lang="tr-TR"/>
          </a:p>
        </p:txBody>
      </p:sp>
    </p:spTree>
    <p:extLst>
      <p:ext uri="{BB962C8B-B14F-4D97-AF65-F5344CB8AC3E}">
        <p14:creationId xmlns:p14="http://schemas.microsoft.com/office/powerpoint/2010/main" val="75454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347210-3D3F-4B26-ACBB-1E160C853420}" type="slidenum">
              <a:rPr lang="tr-TR" smtClean="0"/>
              <a:pPr/>
              <a:t>25</a:t>
            </a:fld>
            <a:endParaRPr lang="tr-TR"/>
          </a:p>
        </p:txBody>
      </p:sp>
    </p:spTree>
    <p:extLst>
      <p:ext uri="{BB962C8B-B14F-4D97-AF65-F5344CB8AC3E}">
        <p14:creationId xmlns:p14="http://schemas.microsoft.com/office/powerpoint/2010/main" val="2949673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26</a:t>
            </a:fld>
            <a:endParaRPr lang="tr-TR"/>
          </a:p>
        </p:txBody>
      </p:sp>
    </p:spTree>
    <p:extLst>
      <p:ext uri="{BB962C8B-B14F-4D97-AF65-F5344CB8AC3E}">
        <p14:creationId xmlns:p14="http://schemas.microsoft.com/office/powerpoint/2010/main" val="353532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27</a:t>
            </a:fld>
            <a:endParaRPr lang="tr-TR"/>
          </a:p>
        </p:txBody>
      </p:sp>
    </p:spTree>
    <p:extLst>
      <p:ext uri="{BB962C8B-B14F-4D97-AF65-F5344CB8AC3E}">
        <p14:creationId xmlns:p14="http://schemas.microsoft.com/office/powerpoint/2010/main" val="120057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28</a:t>
            </a:fld>
            <a:endParaRPr lang="tr-TR"/>
          </a:p>
        </p:txBody>
      </p:sp>
    </p:spTree>
    <p:extLst>
      <p:ext uri="{BB962C8B-B14F-4D97-AF65-F5344CB8AC3E}">
        <p14:creationId xmlns:p14="http://schemas.microsoft.com/office/powerpoint/2010/main" val="248948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29</a:t>
            </a:fld>
            <a:endParaRPr lang="tr-TR"/>
          </a:p>
        </p:txBody>
      </p:sp>
    </p:spTree>
    <p:extLst>
      <p:ext uri="{BB962C8B-B14F-4D97-AF65-F5344CB8AC3E}">
        <p14:creationId xmlns:p14="http://schemas.microsoft.com/office/powerpoint/2010/main" val="2220147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30</a:t>
            </a:fld>
            <a:endParaRPr lang="tr-TR"/>
          </a:p>
        </p:txBody>
      </p:sp>
    </p:spTree>
    <p:extLst>
      <p:ext uri="{BB962C8B-B14F-4D97-AF65-F5344CB8AC3E}">
        <p14:creationId xmlns:p14="http://schemas.microsoft.com/office/powerpoint/2010/main" val="2018084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31</a:t>
            </a:fld>
            <a:endParaRPr lang="tr-TR"/>
          </a:p>
        </p:txBody>
      </p:sp>
    </p:spTree>
    <p:extLst>
      <p:ext uri="{BB962C8B-B14F-4D97-AF65-F5344CB8AC3E}">
        <p14:creationId xmlns:p14="http://schemas.microsoft.com/office/powerpoint/2010/main" val="421406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32</a:t>
            </a:fld>
            <a:endParaRPr lang="tr-TR"/>
          </a:p>
        </p:txBody>
      </p:sp>
    </p:spTree>
    <p:extLst>
      <p:ext uri="{BB962C8B-B14F-4D97-AF65-F5344CB8AC3E}">
        <p14:creationId xmlns:p14="http://schemas.microsoft.com/office/powerpoint/2010/main" val="282106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33</a:t>
            </a:fld>
            <a:endParaRPr lang="tr-TR"/>
          </a:p>
        </p:txBody>
      </p:sp>
    </p:spTree>
    <p:extLst>
      <p:ext uri="{BB962C8B-B14F-4D97-AF65-F5344CB8AC3E}">
        <p14:creationId xmlns:p14="http://schemas.microsoft.com/office/powerpoint/2010/main" val="280432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a:t>
            </a:fld>
            <a:endParaRPr lang="tr-TR"/>
          </a:p>
        </p:txBody>
      </p:sp>
    </p:spTree>
    <p:extLst>
      <p:ext uri="{BB962C8B-B14F-4D97-AF65-F5344CB8AC3E}">
        <p14:creationId xmlns:p14="http://schemas.microsoft.com/office/powerpoint/2010/main" val="4079774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34</a:t>
            </a:fld>
            <a:endParaRPr lang="tr-TR"/>
          </a:p>
        </p:txBody>
      </p:sp>
    </p:spTree>
    <p:extLst>
      <p:ext uri="{BB962C8B-B14F-4D97-AF65-F5344CB8AC3E}">
        <p14:creationId xmlns:p14="http://schemas.microsoft.com/office/powerpoint/2010/main" val="370838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35</a:t>
            </a:fld>
            <a:endParaRPr lang="tr-TR"/>
          </a:p>
        </p:txBody>
      </p:sp>
    </p:spTree>
    <p:extLst>
      <p:ext uri="{BB962C8B-B14F-4D97-AF65-F5344CB8AC3E}">
        <p14:creationId xmlns:p14="http://schemas.microsoft.com/office/powerpoint/2010/main" val="1235346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36</a:t>
            </a:fld>
            <a:endParaRPr lang="tr-TR"/>
          </a:p>
        </p:txBody>
      </p:sp>
    </p:spTree>
    <p:extLst>
      <p:ext uri="{BB962C8B-B14F-4D97-AF65-F5344CB8AC3E}">
        <p14:creationId xmlns:p14="http://schemas.microsoft.com/office/powerpoint/2010/main" val="1725133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37</a:t>
            </a:fld>
            <a:endParaRPr lang="tr-TR"/>
          </a:p>
        </p:txBody>
      </p:sp>
    </p:spTree>
    <p:extLst>
      <p:ext uri="{BB962C8B-B14F-4D97-AF65-F5344CB8AC3E}">
        <p14:creationId xmlns:p14="http://schemas.microsoft.com/office/powerpoint/2010/main" val="2453860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39</a:t>
            </a:fld>
            <a:endParaRPr lang="tr-TR"/>
          </a:p>
        </p:txBody>
      </p:sp>
    </p:spTree>
    <p:extLst>
      <p:ext uri="{BB962C8B-B14F-4D97-AF65-F5344CB8AC3E}">
        <p14:creationId xmlns:p14="http://schemas.microsoft.com/office/powerpoint/2010/main" val="405961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40</a:t>
            </a:fld>
            <a:endParaRPr lang="tr-TR"/>
          </a:p>
        </p:txBody>
      </p:sp>
    </p:spTree>
    <p:extLst>
      <p:ext uri="{BB962C8B-B14F-4D97-AF65-F5344CB8AC3E}">
        <p14:creationId xmlns:p14="http://schemas.microsoft.com/office/powerpoint/2010/main" val="375310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41</a:t>
            </a:fld>
            <a:endParaRPr lang="tr-TR"/>
          </a:p>
        </p:txBody>
      </p:sp>
    </p:spTree>
    <p:extLst>
      <p:ext uri="{BB962C8B-B14F-4D97-AF65-F5344CB8AC3E}">
        <p14:creationId xmlns:p14="http://schemas.microsoft.com/office/powerpoint/2010/main" val="28115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4</a:t>
            </a:fld>
            <a:endParaRPr lang="tr-TR"/>
          </a:p>
        </p:txBody>
      </p:sp>
    </p:spTree>
    <p:extLst>
      <p:ext uri="{BB962C8B-B14F-4D97-AF65-F5344CB8AC3E}">
        <p14:creationId xmlns:p14="http://schemas.microsoft.com/office/powerpoint/2010/main" val="361168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5</a:t>
            </a:fld>
            <a:endParaRPr lang="tr-TR"/>
          </a:p>
        </p:txBody>
      </p:sp>
    </p:spTree>
    <p:extLst>
      <p:ext uri="{BB962C8B-B14F-4D97-AF65-F5344CB8AC3E}">
        <p14:creationId xmlns:p14="http://schemas.microsoft.com/office/powerpoint/2010/main" val="21228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6</a:t>
            </a:fld>
            <a:endParaRPr lang="tr-TR"/>
          </a:p>
        </p:txBody>
      </p:sp>
    </p:spTree>
    <p:extLst>
      <p:ext uri="{BB962C8B-B14F-4D97-AF65-F5344CB8AC3E}">
        <p14:creationId xmlns:p14="http://schemas.microsoft.com/office/powerpoint/2010/main" val="6502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7</a:t>
            </a:fld>
            <a:endParaRPr lang="tr-TR"/>
          </a:p>
        </p:txBody>
      </p:sp>
    </p:spTree>
    <p:extLst>
      <p:ext uri="{BB962C8B-B14F-4D97-AF65-F5344CB8AC3E}">
        <p14:creationId xmlns:p14="http://schemas.microsoft.com/office/powerpoint/2010/main" val="139292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8</a:t>
            </a:fld>
            <a:endParaRPr lang="tr-TR"/>
          </a:p>
        </p:txBody>
      </p:sp>
    </p:spTree>
    <p:extLst>
      <p:ext uri="{BB962C8B-B14F-4D97-AF65-F5344CB8AC3E}">
        <p14:creationId xmlns:p14="http://schemas.microsoft.com/office/powerpoint/2010/main" val="130529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9</a:t>
            </a:fld>
            <a:endParaRPr lang="tr-TR"/>
          </a:p>
        </p:txBody>
      </p:sp>
    </p:spTree>
    <p:extLst>
      <p:ext uri="{BB962C8B-B14F-4D97-AF65-F5344CB8AC3E}">
        <p14:creationId xmlns:p14="http://schemas.microsoft.com/office/powerpoint/2010/main" val="3147830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105425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57566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358562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183CC3B2-BC43-4424-9BE4-60EED35E3B04}" type="slidenum">
              <a:rPr lang="tr-TR" smtClean="0"/>
              <a:pPr/>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20186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184584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395768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82011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214918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9DF4889-CD6B-4FCF-9FF1-0D624D574E28}" type="datetimeFigureOut">
              <a:rPr lang="tr-TR" smtClean="0"/>
              <a:pPr/>
              <a:t>22.02.2018</a:t>
            </a:fld>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83CC3B2-BC43-4424-9BE4-60EED35E3B04}" type="slidenum">
              <a:rPr lang="tr-TR" smtClean="0"/>
              <a:pPr/>
              <a:t>‹#›</a:t>
            </a:fld>
            <a:endParaRPr lang="tr-TR"/>
          </a:p>
        </p:txBody>
      </p:sp>
    </p:spTree>
    <p:extLst>
      <p:ext uri="{BB962C8B-B14F-4D97-AF65-F5344CB8AC3E}">
        <p14:creationId xmlns:p14="http://schemas.microsoft.com/office/powerpoint/2010/main" val="151192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252466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290386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9196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0322" y="3030008"/>
            <a:ext cx="4698355"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594123" y="3030008"/>
            <a:ext cx="4700059"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56014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360493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90692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53619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9DF4889-CD6B-4FCF-9FF1-0D624D574E28}" type="datetimeFigureOut">
              <a:rPr lang="tr-TR" smtClean="0"/>
              <a:pPr/>
              <a:t>22.02.2018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3CC3B2-BC43-4424-9BE4-60EED35E3B04}" type="slidenum">
              <a:rPr lang="tr-TR" smtClean="0"/>
              <a:pPr/>
              <a:t>‹#›</a:t>
            </a:fld>
            <a:endParaRPr lang="tr-TR"/>
          </a:p>
        </p:txBody>
      </p:sp>
    </p:spTree>
    <p:extLst>
      <p:ext uri="{BB962C8B-B14F-4D97-AF65-F5344CB8AC3E}">
        <p14:creationId xmlns:p14="http://schemas.microsoft.com/office/powerpoint/2010/main" val="157468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DF4889-CD6B-4FCF-9FF1-0D624D574E28}" type="datetimeFigureOut">
              <a:rPr lang="tr-TR" smtClean="0"/>
              <a:pPr/>
              <a:t>22.02.2018</a:t>
            </a:fld>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83CC3B2-BC43-4424-9BE4-60EED35E3B04}" type="slidenum">
              <a:rPr lang="tr-TR" smtClean="0"/>
              <a:pPr/>
              <a:t>‹#›</a:t>
            </a:fld>
            <a:endParaRPr lang="tr-TR"/>
          </a:p>
        </p:txBody>
      </p:sp>
    </p:spTree>
    <p:extLst>
      <p:ext uri="{BB962C8B-B14F-4D97-AF65-F5344CB8AC3E}">
        <p14:creationId xmlns:p14="http://schemas.microsoft.com/office/powerpoint/2010/main" val="72290344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4176" y="753228"/>
            <a:ext cx="9613861" cy="1080938"/>
          </a:xfrm>
        </p:spPr>
        <p:txBody>
          <a:bodyPr/>
          <a:lstStyle/>
          <a:p>
            <a:r>
              <a:rPr lang="tr-TR" dirty="0" smtClean="0"/>
              <a:t>            İSLAM’DA KADIN   </a:t>
            </a:r>
            <a:endParaRPr lang="tr-TR" dirty="0"/>
          </a:p>
        </p:txBody>
      </p:sp>
      <p:pic>
        <p:nvPicPr>
          <p:cNvPr id="4" name="İçerik Yer Tutucusu 3"/>
          <p:cNvPicPr>
            <a:picLocks noGrp="1" noChangeAspect="1"/>
          </p:cNvPicPr>
          <p:nvPr>
            <p:ph idx="1"/>
          </p:nvPr>
        </p:nvPicPr>
        <p:blipFill>
          <a:blip r:embed="rId3" cstate="print"/>
          <a:stretch>
            <a:fillRect/>
          </a:stretch>
        </p:blipFill>
        <p:spPr>
          <a:xfrm>
            <a:off x="7564592" y="2576958"/>
            <a:ext cx="3431553" cy="27895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Dikdörtgen 4"/>
          <p:cNvSpPr/>
          <p:nvPr/>
        </p:nvSpPr>
        <p:spPr>
          <a:xfrm>
            <a:off x="803564" y="3105835"/>
            <a:ext cx="8340436" cy="1077218"/>
          </a:xfrm>
          <a:prstGeom prst="rect">
            <a:avLst/>
          </a:prstGeom>
        </p:spPr>
        <p:txBody>
          <a:bodyPr wrap="square">
            <a:spAutoFit/>
          </a:bodyPr>
          <a:lstStyle/>
          <a:p>
            <a:r>
              <a:rPr lang="tr-TR" sz="3200" dirty="0"/>
              <a:t> </a:t>
            </a:r>
            <a:r>
              <a:rPr lang="tr-TR" sz="3200" dirty="0" smtClean="0"/>
              <a:t>                 </a:t>
            </a:r>
            <a:r>
              <a:rPr lang="tr-TR" sz="3200" dirty="0"/>
              <a:t>ENİSE ERKOÇ</a:t>
            </a:r>
          </a:p>
          <a:p>
            <a:r>
              <a:rPr lang="tr-TR" sz="3200" dirty="0" smtClean="0"/>
              <a:t>        AYDIN </a:t>
            </a:r>
            <a:r>
              <a:rPr lang="tr-TR" sz="3200" dirty="0"/>
              <a:t>İL MÜFTÜ YARDIMCISI</a:t>
            </a:r>
          </a:p>
        </p:txBody>
      </p:sp>
    </p:spTree>
    <p:extLst>
      <p:ext uri="{BB962C8B-B14F-4D97-AF65-F5344CB8AC3E}">
        <p14:creationId xmlns:p14="http://schemas.microsoft.com/office/powerpoint/2010/main" val="179189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dirty="0"/>
              <a:t> </a:t>
            </a:r>
            <a:r>
              <a:rPr lang="tr-TR" dirty="0" smtClean="0"/>
              <a:t>                      İNANMIŞ KADINLAR</a:t>
            </a:r>
            <a:br>
              <a:rPr lang="tr-TR" dirty="0" smtClean="0"/>
            </a:br>
            <a:endParaRPr lang="tr-TR" dirty="0"/>
          </a:p>
        </p:txBody>
      </p:sp>
      <p:sp>
        <p:nvSpPr>
          <p:cNvPr id="3" name="İçerik Yer Tutucusu 2"/>
          <p:cNvSpPr>
            <a:spLocks noGrp="1"/>
          </p:cNvSpPr>
          <p:nvPr>
            <p:ph idx="1"/>
          </p:nvPr>
        </p:nvSpPr>
        <p:spPr>
          <a:xfrm>
            <a:off x="680321" y="2336872"/>
            <a:ext cx="11082188" cy="4424145"/>
          </a:xfrm>
        </p:spPr>
        <p:txBody>
          <a:bodyPr>
            <a:normAutofit fontScale="92500" lnSpcReduction="10000"/>
          </a:bodyPr>
          <a:lstStyle/>
          <a:p>
            <a:r>
              <a:rPr lang="tr-TR" dirty="0" smtClean="0"/>
              <a:t>«İffetli, (ve haklarında uydurulan kötülüklerden) habersiz inanan kadınlara zina isnadında bulunanlar, gerçekten dünya ve ahirette lanetlenmişlerdir. İşlemiş oldukları günahtan dolayı </a:t>
            </a:r>
            <a:r>
              <a:rPr lang="tr-TR" dirty="0"/>
              <a:t>dillerinin, </a:t>
            </a:r>
            <a:r>
              <a:rPr lang="tr-TR" dirty="0" smtClean="0"/>
              <a:t>ellerinin </a:t>
            </a:r>
            <a:r>
              <a:rPr lang="tr-TR" dirty="0"/>
              <a:t>ve ayaklarının </a:t>
            </a:r>
            <a:r>
              <a:rPr lang="tr-TR" dirty="0" smtClean="0"/>
              <a:t>kendi aleyhlerine şahitlik edeceği günde onlar için çok büyük bir azap vardır.» </a:t>
            </a:r>
            <a:r>
              <a:rPr lang="tr-TR" dirty="0" smtClean="0">
                <a:solidFill>
                  <a:srgbClr val="00B0F0"/>
                </a:solidFill>
              </a:rPr>
              <a:t>(Nur, 24/23.)</a:t>
            </a:r>
          </a:p>
          <a:p>
            <a:r>
              <a:rPr lang="tr-TR" dirty="0" smtClean="0"/>
              <a:t>«İnanan kadınlara söyle, gözlerini (haramdan) sakınsınlar, iffetlerini korusunlar</a:t>
            </a:r>
            <a:r>
              <a:rPr lang="tr-TR" dirty="0"/>
              <a:t>. </a:t>
            </a:r>
            <a:r>
              <a:rPr lang="tr-TR" dirty="0" smtClean="0"/>
              <a:t>(Yüz ve el gibi) görünen kısımları hariç, ziynet yerlerini göstermesinler. Başörtülerini ta yakalarının üzerine kadar </a:t>
            </a:r>
            <a:r>
              <a:rPr lang="tr-TR" dirty="0"/>
              <a:t>salsınlar. </a:t>
            </a:r>
            <a:r>
              <a:rPr lang="tr-TR" dirty="0" smtClean="0"/>
              <a:t>Ziynetlerini,  kocalarından, yahut babalarından, yahut kocalarının babalarından, yahut oğullarından, yahut üvey oğullarından, yahut erkek kardeşlerinden, yahut erkek kardeşlerinin oğullarından, yahut  kız kardeşlerinin oğullarından, yahut </a:t>
            </a:r>
            <a:r>
              <a:rPr lang="tr-TR" dirty="0" err="1" smtClean="0"/>
              <a:t>müslüman</a:t>
            </a:r>
            <a:r>
              <a:rPr lang="tr-TR" dirty="0" smtClean="0"/>
              <a:t> kadınlardan, yahut sahip oldukları kölelerden, yahut erkekliği kalmamış hizmetçi hizmetçilerden, yahut da henüz kadınların mahrem yerlerine vakıf olmayan çocuklardan başkalarına göstermesinler. Gizledikleri ziynetleri anlaşılsın diye ayaklarını yere vurmasınlar. Ey Müminler, hep birlikte Allah’a tövbe edin ki, kurtuluşa eresiniz.» </a:t>
            </a:r>
            <a:r>
              <a:rPr lang="tr-TR" dirty="0" smtClean="0">
                <a:solidFill>
                  <a:srgbClr val="00B0F0"/>
                </a:solidFill>
              </a:rPr>
              <a:t>(Nur, 24/31.)</a:t>
            </a:r>
          </a:p>
          <a:p>
            <a:r>
              <a:rPr lang="tr-TR" b="1" dirty="0"/>
              <a:t>Bir önceki </a:t>
            </a:r>
            <a:r>
              <a:rPr lang="tr-TR" b="1" dirty="0" smtClean="0"/>
              <a:t>ayetin de  </a:t>
            </a:r>
            <a:r>
              <a:rPr lang="tr-TR" b="1" dirty="0"/>
              <a:t>inanan erkeklere yönelik olması manidardır.</a:t>
            </a:r>
          </a:p>
          <a:p>
            <a:endParaRPr lang="tr-TR" dirty="0">
              <a:solidFill>
                <a:srgbClr val="00B0F0"/>
              </a:solidFill>
            </a:endParaRPr>
          </a:p>
        </p:txBody>
      </p:sp>
    </p:spTree>
    <p:extLst>
      <p:ext uri="{BB962C8B-B14F-4D97-AF65-F5344CB8AC3E}">
        <p14:creationId xmlns:p14="http://schemas.microsoft.com/office/powerpoint/2010/main" val="3561027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r>
              <a:rPr lang="tr-TR" b="1" dirty="0">
                <a:solidFill>
                  <a:srgbClr val="00B0F0"/>
                </a:solidFill>
              </a:rPr>
              <a:t/>
            </a:r>
            <a:br>
              <a:rPr lang="tr-TR" b="1" dirty="0">
                <a:solidFill>
                  <a:srgbClr val="00B0F0"/>
                </a:solidFill>
              </a:rPr>
            </a:br>
            <a:r>
              <a:rPr lang="tr-TR" b="1" dirty="0" smtClean="0">
                <a:solidFill>
                  <a:srgbClr val="00B0F0"/>
                </a:solidFill>
              </a:rPr>
              <a:t>   </a:t>
            </a:r>
            <a:r>
              <a:rPr lang="tr-TR" b="1" dirty="0" smtClean="0"/>
              <a:t>ÇOK </a:t>
            </a:r>
            <a:r>
              <a:rPr lang="tr-TR" b="1" dirty="0"/>
              <a:t>KADINLA </a:t>
            </a:r>
            <a:r>
              <a:rPr lang="tr-TR" b="1" dirty="0" smtClean="0"/>
              <a:t>EVLİLİK</a:t>
            </a:r>
            <a:r>
              <a:rPr lang="tr-TR" b="1" dirty="0"/>
              <a:t/>
            </a:r>
            <a:br>
              <a:rPr lang="tr-TR" b="1" dirty="0"/>
            </a:br>
            <a:endParaRPr lang="tr-TR" dirty="0"/>
          </a:p>
        </p:txBody>
      </p:sp>
      <p:sp>
        <p:nvSpPr>
          <p:cNvPr id="3" name="İçerik Yer Tutucusu 2"/>
          <p:cNvSpPr>
            <a:spLocks noGrp="1"/>
          </p:cNvSpPr>
          <p:nvPr>
            <p:ph idx="1"/>
          </p:nvPr>
        </p:nvSpPr>
        <p:spPr>
          <a:xfrm>
            <a:off x="680321" y="2008909"/>
            <a:ext cx="10666552" cy="4668982"/>
          </a:xfrm>
        </p:spPr>
        <p:txBody>
          <a:bodyPr>
            <a:normAutofit lnSpcReduction="10000"/>
          </a:bodyPr>
          <a:lstStyle/>
          <a:p>
            <a:r>
              <a:rPr lang="tr-TR" dirty="0" smtClean="0"/>
              <a:t>«</a:t>
            </a:r>
            <a:r>
              <a:rPr lang="tr-TR" sz="2800" dirty="0" smtClean="0"/>
              <a:t>Eğer (velisi olduğunuz) yetim kızlar hakkında adaletsizlik etmekten korkarsanız, (onları değil) size helal olan kadınlardan ikişer, üçer, dörder olmak üzere nikahlayın. (Eğer o kadınlar arasında da) Haksızlık yapmaktan korkarsanız  takdirde bir tane alın yahut da sahip olduğunuz (cariyeler)le yetinin. Bu, adaletten ayrılmamanız için en uygun olandır.» </a:t>
            </a:r>
            <a:r>
              <a:rPr lang="tr-TR" sz="2800" dirty="0" smtClean="0">
                <a:solidFill>
                  <a:srgbClr val="00B0F0"/>
                </a:solidFill>
              </a:rPr>
              <a:t>(Nisa, 4/3.) </a:t>
            </a:r>
          </a:p>
          <a:p>
            <a:r>
              <a:rPr lang="tr-TR" sz="2800" dirty="0" smtClean="0"/>
              <a:t>«</a:t>
            </a:r>
            <a:r>
              <a:rPr lang="tr-TR" sz="2800" b="1" dirty="0" smtClean="0"/>
              <a:t>Ne kadar uğraşırsanız uğraşın, kadınlar arasında adaleti yerine getiremezsiniz. </a:t>
            </a:r>
            <a:r>
              <a:rPr lang="tr-TR" sz="2800" dirty="0" smtClean="0"/>
              <a:t>Öyleyse (birine) büsbütün gönül verip ötekini (kocası hem var, hem yok) askıda kalmış bir kadın gibi bırakmayın. Eğer arayı düzeltir ve Allah’a karşı gelmekten sakınırsanız, şüphesiz Allah çok bağışlayıcı ve çok merhamet edicidir.» </a:t>
            </a:r>
            <a:r>
              <a:rPr lang="tr-TR" sz="2800" dirty="0" smtClean="0">
                <a:solidFill>
                  <a:srgbClr val="00B0F0"/>
                </a:solidFill>
              </a:rPr>
              <a:t>(Nisa, 4/129.)</a:t>
            </a:r>
            <a:endParaRPr lang="tr-TR" sz="2800" dirty="0" smtClean="0"/>
          </a:p>
          <a:p>
            <a:endParaRPr lang="tr-TR" sz="2800" dirty="0">
              <a:solidFill>
                <a:srgbClr val="00B0F0"/>
              </a:solidFill>
            </a:endParaRPr>
          </a:p>
        </p:txBody>
      </p:sp>
    </p:spTree>
    <p:extLst>
      <p:ext uri="{BB962C8B-B14F-4D97-AF65-F5344CB8AC3E}">
        <p14:creationId xmlns:p14="http://schemas.microsoft.com/office/powerpoint/2010/main" val="9110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00B0F0"/>
                </a:solidFill>
              </a:rPr>
              <a:t/>
            </a:r>
            <a:br>
              <a:rPr lang="tr-TR" b="1" dirty="0" smtClean="0">
                <a:solidFill>
                  <a:srgbClr val="00B0F0"/>
                </a:solidFill>
              </a:rPr>
            </a:br>
            <a:r>
              <a:rPr lang="tr-TR" b="1" dirty="0" smtClean="0">
                <a:solidFill>
                  <a:srgbClr val="00B0F0"/>
                </a:solidFill>
              </a:rPr>
              <a:t/>
            </a:r>
            <a:br>
              <a:rPr lang="tr-TR" b="1" dirty="0" smtClean="0">
                <a:solidFill>
                  <a:srgbClr val="00B0F0"/>
                </a:solidFill>
              </a:rPr>
            </a:br>
            <a:r>
              <a:rPr lang="tr-TR" b="1" dirty="0" smtClean="0">
                <a:solidFill>
                  <a:srgbClr val="00B0F0"/>
                </a:solidFill>
              </a:rPr>
              <a:t> </a:t>
            </a:r>
            <a:r>
              <a:rPr lang="tr-TR" b="1" dirty="0" smtClean="0"/>
              <a:t>ÇOK </a:t>
            </a:r>
            <a:r>
              <a:rPr lang="tr-TR" b="1" dirty="0"/>
              <a:t>KADINLA </a:t>
            </a:r>
            <a:r>
              <a:rPr lang="tr-TR" b="1" dirty="0" smtClean="0"/>
              <a:t>EVLİLİK</a:t>
            </a:r>
            <a:r>
              <a:rPr lang="tr-TR" b="1" dirty="0"/>
              <a:t/>
            </a:r>
            <a:br>
              <a:rPr lang="tr-TR" b="1" dirty="0"/>
            </a:b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endParaRPr lang="tr-TR" dirty="0" smtClean="0"/>
          </a:p>
          <a:p>
            <a:r>
              <a:rPr lang="tr-TR" dirty="0" smtClean="0"/>
              <a:t>Kadınlar hakkında senden fetva istiyorlar. De ki: «Onlar hakkında size fetvayı Allah veriyor. Kitapta kendilerine (verilmesi) farz kılınan(miras)ı vermediğiniz ve evlenmek istediğiniz kızlarla, zavallı çocuklara ve yetimlere adil davranmanıza dair, size okunmakta olan ayetler de bunu açıklıyor. Ne hayır yaparsanız, Şüphesiz Allah onu bilir.» </a:t>
            </a:r>
            <a:r>
              <a:rPr lang="tr-TR" dirty="0" smtClean="0">
                <a:solidFill>
                  <a:srgbClr val="00B0F0"/>
                </a:solidFill>
              </a:rPr>
              <a:t>(Nisa, 4/127.)</a:t>
            </a:r>
          </a:p>
          <a:p>
            <a:endParaRPr lang="tr-TR" dirty="0"/>
          </a:p>
        </p:txBody>
      </p:sp>
    </p:spTree>
    <p:extLst>
      <p:ext uri="{BB962C8B-B14F-4D97-AF65-F5344CB8AC3E}">
        <p14:creationId xmlns:p14="http://schemas.microsoft.com/office/powerpoint/2010/main" val="19995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5628" y="559263"/>
            <a:ext cx="9613861" cy="1080938"/>
          </a:xfrm>
        </p:spPr>
        <p:txBody>
          <a:bodyPr>
            <a:normAutofit fontScale="90000"/>
          </a:bodyPr>
          <a:lstStyle/>
          <a:p>
            <a:r>
              <a:rPr lang="tr-TR" dirty="0"/>
              <a:t/>
            </a:r>
            <a:br>
              <a:rPr lang="tr-TR" dirty="0"/>
            </a:br>
            <a:r>
              <a:rPr lang="tr-TR" dirty="0" smtClean="0"/>
              <a:t/>
            </a:r>
            <a:br>
              <a:rPr lang="tr-TR" dirty="0" smtClean="0"/>
            </a:br>
            <a:r>
              <a:rPr lang="tr-TR" dirty="0" smtClean="0"/>
              <a:t>HZ. PEYGAMBERİMİZİN (A.S.) ÇOK EVLENMESİNDEKİ    HİKMETLER…</a:t>
            </a:r>
            <a:r>
              <a:rPr lang="tr-TR" dirty="0" smtClean="0">
                <a:solidFill>
                  <a:srgbClr val="00B0F0"/>
                </a:solidFill>
              </a:rPr>
              <a:t/>
            </a:r>
            <a:br>
              <a:rPr lang="tr-TR" dirty="0" smtClean="0">
                <a:solidFill>
                  <a:srgbClr val="00B0F0"/>
                </a:solidFill>
              </a:rPr>
            </a:br>
            <a:endParaRPr lang="tr-TR" dirty="0"/>
          </a:p>
        </p:txBody>
      </p:sp>
      <p:sp>
        <p:nvSpPr>
          <p:cNvPr id="3" name="İçerik Yer Tutucusu 2"/>
          <p:cNvSpPr>
            <a:spLocks noGrp="1"/>
          </p:cNvSpPr>
          <p:nvPr>
            <p:ph idx="1"/>
          </p:nvPr>
        </p:nvSpPr>
        <p:spPr>
          <a:xfrm>
            <a:off x="387927" y="2022764"/>
            <a:ext cx="11055928" cy="4170218"/>
          </a:xfrm>
        </p:spPr>
        <p:txBody>
          <a:bodyPr>
            <a:normAutofit/>
          </a:bodyPr>
          <a:lstStyle/>
          <a:p>
            <a:r>
              <a:rPr lang="tr-TR" dirty="0" smtClean="0"/>
              <a:t>Kuran’da </a:t>
            </a:r>
            <a:r>
              <a:rPr lang="tr-TR" dirty="0" err="1" smtClean="0"/>
              <a:t>Efendimiz’in</a:t>
            </a:r>
            <a:r>
              <a:rPr lang="tr-TR" dirty="0" smtClean="0"/>
              <a:t> (</a:t>
            </a:r>
            <a:r>
              <a:rPr lang="tr-TR" dirty="0" err="1" smtClean="0"/>
              <a:t>a.s</a:t>
            </a:r>
            <a:r>
              <a:rPr lang="tr-TR" dirty="0" smtClean="0"/>
              <a:t>.) çok </a:t>
            </a:r>
            <a:r>
              <a:rPr lang="tr-TR" dirty="0"/>
              <a:t>evliliğine Allah’ın onay verdiğini gösteren </a:t>
            </a:r>
            <a:r>
              <a:rPr lang="tr-TR" dirty="0" smtClean="0"/>
              <a:t>ayetlerin </a:t>
            </a:r>
            <a:r>
              <a:rPr lang="tr-TR" dirty="0" err="1" smtClean="0"/>
              <a:t>yanısıra</a:t>
            </a:r>
            <a:r>
              <a:rPr lang="tr-TR" dirty="0" smtClean="0"/>
              <a:t>; (Bkz. </a:t>
            </a:r>
            <a:r>
              <a:rPr lang="tr-TR" dirty="0" err="1" smtClean="0"/>
              <a:t>Ahzab</a:t>
            </a:r>
            <a:r>
              <a:rPr lang="tr-TR" dirty="0" smtClean="0"/>
              <a:t>, 37, 50, 51.) evliliklerine bir sınırlama getirilen </a:t>
            </a:r>
            <a:r>
              <a:rPr lang="tr-TR" dirty="0" err="1" smtClean="0"/>
              <a:t>Ahzab</a:t>
            </a:r>
            <a:r>
              <a:rPr lang="tr-TR" dirty="0" smtClean="0"/>
              <a:t> suresi, 52. ayeti de vardır.</a:t>
            </a:r>
          </a:p>
          <a:p>
            <a:r>
              <a:rPr lang="tr-TR" dirty="0"/>
              <a:t>Hz. </a:t>
            </a:r>
            <a:r>
              <a:rPr lang="tr-TR" dirty="0" smtClean="0"/>
              <a:t>Peygamber</a:t>
            </a:r>
            <a:r>
              <a:rPr lang="tr-TR" dirty="0"/>
              <a:t>’in</a:t>
            </a:r>
            <a:r>
              <a:rPr lang="tr-TR" dirty="0" smtClean="0"/>
              <a:t> </a:t>
            </a:r>
            <a:r>
              <a:rPr lang="tr-TR" dirty="0"/>
              <a:t>(</a:t>
            </a:r>
            <a:r>
              <a:rPr lang="tr-TR" dirty="0" err="1"/>
              <a:t>a.s</a:t>
            </a:r>
            <a:r>
              <a:rPr lang="tr-TR" dirty="0" smtClean="0"/>
              <a:t>.) </a:t>
            </a:r>
            <a:r>
              <a:rPr lang="tr-TR" dirty="0"/>
              <a:t>yirmi beş yaşındayken evlendiği kırk </a:t>
            </a:r>
            <a:r>
              <a:rPr lang="tr-TR" dirty="0" smtClean="0"/>
              <a:t>yaşlarındaki </a:t>
            </a:r>
            <a:r>
              <a:rPr lang="tr-TR" dirty="0"/>
              <a:t>Hz. Hatice’den sonra, onun vefatına kadar bir daha </a:t>
            </a:r>
            <a:r>
              <a:rPr lang="tr-TR" dirty="0" smtClean="0"/>
              <a:t>evlenmemesi</a:t>
            </a:r>
            <a:r>
              <a:rPr lang="tr-TR" dirty="0"/>
              <a:t> </a:t>
            </a:r>
            <a:r>
              <a:rPr lang="tr-TR" dirty="0" smtClean="0"/>
              <a:t>önemli bir husustur. Elli </a:t>
            </a:r>
            <a:r>
              <a:rPr lang="tr-TR" dirty="0"/>
              <a:t>üç yaşından sonra </a:t>
            </a:r>
            <a:r>
              <a:rPr lang="tr-TR" dirty="0" smtClean="0"/>
              <a:t>birden fazla evliliği, (haşa) kadınlara </a:t>
            </a:r>
            <a:r>
              <a:rPr lang="tr-TR" dirty="0"/>
              <a:t>karşı </a:t>
            </a:r>
            <a:r>
              <a:rPr lang="tr-TR" dirty="0" smtClean="0"/>
              <a:t>düşkünlüğü olarak </a:t>
            </a:r>
            <a:r>
              <a:rPr lang="tr-TR" dirty="0"/>
              <a:t>değerlendirilemez. Allah’ın Resulüne güvenen ve herkesten önce tereddütsüz iman eden Hz. Hatice’nin, onun hiçbir tasarrufuna karşı çıkmayacağı güneş gibi açıktır</a:t>
            </a:r>
            <a:r>
              <a:rPr lang="tr-TR" dirty="0" smtClean="0"/>
              <a:t>.</a:t>
            </a:r>
            <a:r>
              <a:rPr lang="tr-TR" b="1" dirty="0"/>
              <a:t> Yani </a:t>
            </a:r>
            <a:r>
              <a:rPr lang="tr-TR" b="1" dirty="0" smtClean="0"/>
              <a:t>O, </a:t>
            </a:r>
            <a:r>
              <a:rPr lang="tr-TR" b="1" dirty="0" smtClean="0">
                <a:solidFill>
                  <a:srgbClr val="00B0F0"/>
                </a:solidFill>
              </a:rPr>
              <a:t>elli </a:t>
            </a:r>
            <a:r>
              <a:rPr lang="tr-TR" b="1" dirty="0">
                <a:solidFill>
                  <a:srgbClr val="00B0F0"/>
                </a:solidFill>
              </a:rPr>
              <a:t>yaşına kadar tek ve dul bir hanımla </a:t>
            </a:r>
            <a:r>
              <a:rPr lang="tr-TR" b="1" dirty="0" smtClean="0">
                <a:solidFill>
                  <a:srgbClr val="00B0F0"/>
                </a:solidFill>
              </a:rPr>
              <a:t>yetinmiştir.</a:t>
            </a:r>
          </a:p>
          <a:p>
            <a:endParaRPr lang="tr-TR" dirty="0">
              <a:solidFill>
                <a:srgbClr val="00B0F0"/>
              </a:solidFill>
            </a:endParaRPr>
          </a:p>
        </p:txBody>
      </p:sp>
    </p:spTree>
    <p:extLst>
      <p:ext uri="{BB962C8B-B14F-4D97-AF65-F5344CB8AC3E}">
        <p14:creationId xmlns:p14="http://schemas.microsoft.com/office/powerpoint/2010/main" val="219887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HZ. PEYGAMBERİMİZİN (A.S.) ÇOK EVLENMESİNDEKİ HİKMETLER…</a:t>
            </a:r>
            <a:r>
              <a:rPr lang="tr-TR" dirty="0" smtClean="0">
                <a:solidFill>
                  <a:srgbClr val="00B0F0"/>
                </a:solidFill>
              </a:rPr>
              <a:t/>
            </a:r>
            <a:br>
              <a:rPr lang="tr-TR" dirty="0" smtClean="0">
                <a:solidFill>
                  <a:srgbClr val="00B0F0"/>
                </a:solidFill>
              </a:rPr>
            </a:br>
            <a:endParaRPr lang="tr-TR" dirty="0"/>
          </a:p>
        </p:txBody>
      </p:sp>
      <p:sp>
        <p:nvSpPr>
          <p:cNvPr id="3" name="İçerik Yer Tutucusu 2"/>
          <p:cNvSpPr>
            <a:spLocks noGrp="1"/>
          </p:cNvSpPr>
          <p:nvPr>
            <p:ph idx="1"/>
          </p:nvPr>
        </p:nvSpPr>
        <p:spPr>
          <a:xfrm>
            <a:off x="249383" y="2092036"/>
            <a:ext cx="11610108" cy="4765964"/>
          </a:xfrm>
        </p:spPr>
        <p:txBody>
          <a:bodyPr>
            <a:normAutofit fontScale="77500" lnSpcReduction="20000"/>
          </a:bodyPr>
          <a:lstStyle/>
          <a:p>
            <a:r>
              <a:rPr lang="tr-TR" dirty="0" smtClean="0"/>
              <a:t>Peygamber </a:t>
            </a:r>
            <a:r>
              <a:rPr lang="tr-TR" dirty="0" err="1" smtClean="0"/>
              <a:t>Efendimiz’in</a:t>
            </a:r>
            <a:r>
              <a:rPr lang="tr-TR" dirty="0" smtClean="0"/>
              <a:t> (</a:t>
            </a:r>
            <a:r>
              <a:rPr lang="tr-TR" dirty="0" err="1" smtClean="0"/>
              <a:t>a.s</a:t>
            </a:r>
            <a:r>
              <a:rPr lang="tr-TR" dirty="0" smtClean="0"/>
              <a:t>.) Hz. Hatice’nin vefatı sonrasında bakıma muhtaç çocukları vardı, elli üç yaşında ve dul bir kadın olan </a:t>
            </a:r>
            <a:r>
              <a:rPr lang="tr-TR" dirty="0"/>
              <a:t>H</a:t>
            </a:r>
            <a:r>
              <a:rPr lang="tr-TR" dirty="0" smtClean="0"/>
              <a:t>z. </a:t>
            </a:r>
            <a:r>
              <a:rPr lang="tr-TR" dirty="0" err="1" smtClean="0"/>
              <a:t>Sevde</a:t>
            </a:r>
            <a:r>
              <a:rPr lang="tr-TR" dirty="0" smtClean="0"/>
              <a:t> ile evlendi. Hatta Hz. </a:t>
            </a:r>
            <a:r>
              <a:rPr lang="tr-TR" dirty="0" err="1" smtClean="0"/>
              <a:t>Sevde</a:t>
            </a:r>
            <a:r>
              <a:rPr lang="tr-TR" dirty="0" smtClean="0"/>
              <a:t>: «Beni nikahında tut ya </a:t>
            </a:r>
            <a:r>
              <a:rPr lang="tr-TR" dirty="0" err="1" smtClean="0"/>
              <a:t>Rasulullah</a:t>
            </a:r>
            <a:r>
              <a:rPr lang="tr-TR" dirty="0" smtClean="0"/>
              <a:t>! Vallahi benim kocaya ihtiyacım ve hırsım yok. Ancak kıyamet gününde Allah’ın beni senin zevcen olarak diriltmesini istiyorum. Sana olan nöbetimi de </a:t>
            </a:r>
            <a:r>
              <a:rPr lang="tr-TR" dirty="0" err="1" smtClean="0"/>
              <a:t>Aişe’ye</a:t>
            </a:r>
            <a:r>
              <a:rPr lang="tr-TR" dirty="0" smtClean="0"/>
              <a:t> bağışlıyorum» demiştir. </a:t>
            </a:r>
            <a:r>
              <a:rPr lang="tr-TR" dirty="0" smtClean="0">
                <a:solidFill>
                  <a:srgbClr val="00B0F0"/>
                </a:solidFill>
              </a:rPr>
              <a:t>(Sahih-i Müslim)</a:t>
            </a:r>
          </a:p>
          <a:p>
            <a:r>
              <a:rPr lang="tr-TR" dirty="0" err="1" smtClean="0"/>
              <a:t>Müreysi</a:t>
            </a:r>
            <a:r>
              <a:rPr lang="tr-TR" dirty="0" smtClean="0"/>
              <a:t> gazasında esir alınmış </a:t>
            </a:r>
            <a:r>
              <a:rPr lang="tr-TR" dirty="0" err="1" smtClean="0"/>
              <a:t>Cüveyriye</a:t>
            </a:r>
            <a:r>
              <a:rPr lang="tr-TR" dirty="0" smtClean="0"/>
              <a:t>, Sabit b. </a:t>
            </a:r>
            <a:r>
              <a:rPr lang="tr-TR" dirty="0" err="1" smtClean="0"/>
              <a:t>Kays’a</a:t>
            </a:r>
            <a:r>
              <a:rPr lang="tr-TR" dirty="0" smtClean="0"/>
              <a:t> hürriyeti karşılığında fidyeyi ödeyemeyince </a:t>
            </a:r>
            <a:r>
              <a:rPr lang="tr-TR" dirty="0" err="1" smtClean="0"/>
              <a:t>Rasulullah’a</a:t>
            </a:r>
            <a:r>
              <a:rPr lang="tr-TR" dirty="0" smtClean="0"/>
              <a:t> başvurmuş, O da ona fidyeyi ödemiş ve babasına teslim etmişti. Sonra onu babasından isteyerek, evlilik teklifinde bulunmuştu</a:t>
            </a:r>
            <a:r>
              <a:rPr lang="tr-TR" dirty="0"/>
              <a:t>.</a:t>
            </a:r>
            <a:r>
              <a:rPr lang="tr-TR" dirty="0" smtClean="0"/>
              <a:t> </a:t>
            </a:r>
            <a:r>
              <a:rPr lang="tr-TR" dirty="0" smtClean="0">
                <a:solidFill>
                  <a:srgbClr val="00B0F0"/>
                </a:solidFill>
              </a:rPr>
              <a:t>(</a:t>
            </a:r>
            <a:r>
              <a:rPr lang="tr-TR" dirty="0" err="1" smtClean="0">
                <a:solidFill>
                  <a:srgbClr val="00B0F0"/>
                </a:solidFill>
              </a:rPr>
              <a:t>İbn</a:t>
            </a:r>
            <a:r>
              <a:rPr lang="tr-TR" dirty="0" smtClean="0">
                <a:solidFill>
                  <a:srgbClr val="00B0F0"/>
                </a:solidFill>
              </a:rPr>
              <a:t> Kesir, </a:t>
            </a:r>
            <a:r>
              <a:rPr lang="tr-TR" dirty="0" err="1" smtClean="0">
                <a:solidFill>
                  <a:srgbClr val="00B0F0"/>
                </a:solidFill>
              </a:rPr>
              <a:t>Sire</a:t>
            </a:r>
            <a:r>
              <a:rPr lang="tr-TR" dirty="0" smtClean="0">
                <a:solidFill>
                  <a:srgbClr val="00B0F0"/>
                </a:solidFill>
              </a:rPr>
              <a:t>, 3/308.)</a:t>
            </a:r>
          </a:p>
          <a:p>
            <a:r>
              <a:rPr lang="tr-TR" dirty="0" smtClean="0"/>
              <a:t>Mısır hükümdarı </a:t>
            </a:r>
            <a:r>
              <a:rPr lang="tr-TR" dirty="0" err="1" smtClean="0"/>
              <a:t>Mukavkıs</a:t>
            </a:r>
            <a:r>
              <a:rPr lang="tr-TR" dirty="0" smtClean="0"/>
              <a:t>, Peygamber </a:t>
            </a:r>
            <a:r>
              <a:rPr lang="tr-TR" dirty="0" err="1" smtClean="0"/>
              <a:t>Efendimiz’in</a:t>
            </a:r>
            <a:r>
              <a:rPr lang="tr-TR" dirty="0" smtClean="0"/>
              <a:t> (</a:t>
            </a:r>
            <a:r>
              <a:rPr lang="tr-TR" dirty="0" err="1" smtClean="0"/>
              <a:t>a.s</a:t>
            </a:r>
            <a:r>
              <a:rPr lang="tr-TR" dirty="0" smtClean="0"/>
              <a:t>.) tebliğ mektubuna karşılık bazı hediyelerle birlikte </a:t>
            </a:r>
            <a:r>
              <a:rPr lang="tr-TR" dirty="0" err="1" smtClean="0">
                <a:solidFill>
                  <a:srgbClr val="00B0F0"/>
                </a:solidFill>
              </a:rPr>
              <a:t>Mariye</a:t>
            </a:r>
            <a:r>
              <a:rPr lang="tr-TR" dirty="0" smtClean="0"/>
              <a:t> ve </a:t>
            </a:r>
            <a:r>
              <a:rPr lang="tr-TR" dirty="0" err="1" smtClean="0"/>
              <a:t>Sirin’i</a:t>
            </a:r>
            <a:r>
              <a:rPr lang="tr-TR" dirty="0" smtClean="0"/>
              <a:t> de hediye olarak göndermişti, O’nun (</a:t>
            </a:r>
            <a:r>
              <a:rPr lang="tr-TR" dirty="0" err="1" smtClean="0"/>
              <a:t>a.s</a:t>
            </a:r>
            <a:r>
              <a:rPr lang="tr-TR" dirty="0" smtClean="0"/>
              <a:t>.) </a:t>
            </a:r>
            <a:r>
              <a:rPr lang="tr-TR" dirty="0" err="1" smtClean="0"/>
              <a:t>Mariye</a:t>
            </a:r>
            <a:r>
              <a:rPr lang="tr-TR" dirty="0" smtClean="0"/>
              <a:t> ile evliliği siyasi amaçlıdır.</a:t>
            </a:r>
          </a:p>
          <a:p>
            <a:r>
              <a:rPr lang="tr-TR" dirty="0" smtClean="0"/>
              <a:t>Toplumdaki yanlış bir algıyı (o dönemde bir baba, evlatlığının boşadığı kadınla evlenemezdi) ortadan kaldırmak için evlatlığının eşi, </a:t>
            </a:r>
            <a:r>
              <a:rPr lang="tr-TR" dirty="0" smtClean="0">
                <a:solidFill>
                  <a:srgbClr val="00B0F0"/>
                </a:solidFill>
              </a:rPr>
              <a:t>Zeynep b. </a:t>
            </a:r>
            <a:r>
              <a:rPr lang="tr-TR" dirty="0" err="1" smtClean="0">
                <a:solidFill>
                  <a:srgbClr val="00B0F0"/>
                </a:solidFill>
              </a:rPr>
              <a:t>Cahş</a:t>
            </a:r>
            <a:r>
              <a:rPr lang="tr-TR" dirty="0" smtClean="0">
                <a:solidFill>
                  <a:srgbClr val="00B0F0"/>
                </a:solidFill>
              </a:rPr>
              <a:t> </a:t>
            </a:r>
            <a:r>
              <a:rPr lang="tr-TR" dirty="0" smtClean="0"/>
              <a:t>ile evlenmiş; </a:t>
            </a:r>
          </a:p>
          <a:p>
            <a:r>
              <a:rPr lang="tr-TR" dirty="0" smtClean="0"/>
              <a:t>Vefa ve dostluğun göstergesi olarak yakın arkadaşı Hz. Ebubekir’in kızı </a:t>
            </a:r>
            <a:r>
              <a:rPr lang="tr-TR" dirty="0">
                <a:solidFill>
                  <a:srgbClr val="00B0F0"/>
                </a:solidFill>
              </a:rPr>
              <a:t>H</a:t>
            </a:r>
            <a:r>
              <a:rPr lang="tr-TR" dirty="0" smtClean="0">
                <a:solidFill>
                  <a:srgbClr val="00B0F0"/>
                </a:solidFill>
              </a:rPr>
              <a:t>z. </a:t>
            </a:r>
            <a:r>
              <a:rPr lang="tr-TR" dirty="0" err="1" smtClean="0">
                <a:solidFill>
                  <a:srgbClr val="00B0F0"/>
                </a:solidFill>
              </a:rPr>
              <a:t>Aişe</a:t>
            </a:r>
            <a:r>
              <a:rPr lang="tr-TR" dirty="0" smtClean="0">
                <a:solidFill>
                  <a:srgbClr val="00B0F0"/>
                </a:solidFill>
              </a:rPr>
              <a:t> </a:t>
            </a:r>
            <a:r>
              <a:rPr lang="tr-TR" dirty="0" smtClean="0"/>
              <a:t>ve Hz. Ömer’in kızı olan </a:t>
            </a:r>
            <a:r>
              <a:rPr lang="tr-TR" dirty="0">
                <a:solidFill>
                  <a:srgbClr val="00B0F0"/>
                </a:solidFill>
              </a:rPr>
              <a:t>H</a:t>
            </a:r>
            <a:r>
              <a:rPr lang="tr-TR" dirty="0" smtClean="0">
                <a:solidFill>
                  <a:srgbClr val="00B0F0"/>
                </a:solidFill>
              </a:rPr>
              <a:t>z. Hafsa </a:t>
            </a:r>
            <a:r>
              <a:rPr lang="tr-TR" dirty="0" smtClean="0"/>
              <a:t>ile evlenmiş. </a:t>
            </a:r>
          </a:p>
          <a:p>
            <a:r>
              <a:rPr lang="tr-TR" dirty="0" smtClean="0"/>
              <a:t>Ebu </a:t>
            </a:r>
            <a:r>
              <a:rPr lang="tr-TR" dirty="0" err="1" smtClean="0"/>
              <a:t>Süfyan’ın</a:t>
            </a:r>
            <a:r>
              <a:rPr lang="tr-TR" dirty="0" smtClean="0"/>
              <a:t> kızı  </a:t>
            </a:r>
            <a:r>
              <a:rPr lang="tr-TR" dirty="0" err="1" smtClean="0">
                <a:solidFill>
                  <a:srgbClr val="00B0F0"/>
                </a:solidFill>
              </a:rPr>
              <a:t>Ümmü</a:t>
            </a:r>
            <a:r>
              <a:rPr lang="tr-TR" dirty="0" smtClean="0">
                <a:solidFill>
                  <a:srgbClr val="00B0F0"/>
                </a:solidFill>
              </a:rPr>
              <a:t> Habibe </a:t>
            </a:r>
            <a:r>
              <a:rPr lang="tr-TR" dirty="0" smtClean="0"/>
              <a:t>Habeşistan’a göç etmiş orda dul kalmıştı. Aristokrat bir ailenin kızının tekrar evlenmesi o dönemin koşullarında kolay değildi. Bu sebeple </a:t>
            </a:r>
            <a:r>
              <a:rPr lang="tr-TR" dirty="0" err="1" smtClean="0"/>
              <a:t>Ümmü</a:t>
            </a:r>
            <a:r>
              <a:rPr lang="tr-TR" dirty="0" smtClean="0"/>
              <a:t> Habibe ile evlenmiştir. (Bkz. Prof. Dr. Adem Apak, Hz. Peygamber’in Eşi </a:t>
            </a:r>
            <a:r>
              <a:rPr lang="tr-TR" dirty="0" err="1" smtClean="0"/>
              <a:t>Ümmü</a:t>
            </a:r>
            <a:r>
              <a:rPr lang="tr-TR" dirty="0" smtClean="0"/>
              <a:t> Habibe) </a:t>
            </a:r>
          </a:p>
          <a:p>
            <a:r>
              <a:rPr lang="tr-TR" dirty="0" smtClean="0"/>
              <a:t>Hz. </a:t>
            </a:r>
            <a:r>
              <a:rPr lang="tr-TR" dirty="0" err="1" smtClean="0"/>
              <a:t>Peygamberimiz’in</a:t>
            </a:r>
            <a:r>
              <a:rPr lang="tr-TR" dirty="0" smtClean="0"/>
              <a:t> (</a:t>
            </a:r>
            <a:r>
              <a:rPr lang="tr-TR" dirty="0" err="1" smtClean="0"/>
              <a:t>a.s</a:t>
            </a:r>
            <a:r>
              <a:rPr lang="tr-TR" dirty="0" smtClean="0"/>
              <a:t>.) </a:t>
            </a:r>
            <a:r>
              <a:rPr lang="tr-TR" dirty="0" err="1" smtClean="0"/>
              <a:t>Hz.Aişe</a:t>
            </a:r>
            <a:r>
              <a:rPr lang="tr-TR" dirty="0" smtClean="0"/>
              <a:t> hariç, evlendiği bütün kadınlar dul idi. </a:t>
            </a:r>
          </a:p>
          <a:p>
            <a:r>
              <a:rPr lang="tr-TR" dirty="0"/>
              <a:t>A</a:t>
            </a:r>
            <a:r>
              <a:rPr lang="tr-TR" dirty="0" smtClean="0"/>
              <a:t>krabalık bağları sayesinde </a:t>
            </a:r>
            <a:r>
              <a:rPr lang="tr-TR" dirty="0"/>
              <a:t>İslamiyet’in yayılması hız kazanmıştır.</a:t>
            </a:r>
          </a:p>
          <a:p>
            <a:endParaRPr lang="tr-TR" dirty="0"/>
          </a:p>
        </p:txBody>
      </p:sp>
    </p:spTree>
    <p:extLst>
      <p:ext uri="{BB962C8B-B14F-4D97-AF65-F5344CB8AC3E}">
        <p14:creationId xmlns:p14="http://schemas.microsoft.com/office/powerpoint/2010/main" val="264059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Hz. </a:t>
            </a:r>
            <a:r>
              <a:rPr lang="tr-TR" dirty="0" err="1" smtClean="0"/>
              <a:t>Aişe</a:t>
            </a:r>
            <a:r>
              <a:rPr lang="tr-TR" dirty="0" smtClean="0"/>
              <a:t> ile Evliliği </a:t>
            </a:r>
            <a:endParaRPr lang="tr-TR" dirty="0"/>
          </a:p>
        </p:txBody>
      </p:sp>
      <p:sp>
        <p:nvSpPr>
          <p:cNvPr id="3" name="İçerik Yer Tutucusu 2"/>
          <p:cNvSpPr>
            <a:spLocks noGrp="1"/>
          </p:cNvSpPr>
          <p:nvPr>
            <p:ph idx="1"/>
          </p:nvPr>
        </p:nvSpPr>
        <p:spPr/>
        <p:txBody>
          <a:bodyPr>
            <a:normAutofit lnSpcReduction="10000"/>
          </a:bodyPr>
          <a:lstStyle/>
          <a:p>
            <a:r>
              <a:rPr lang="tr-TR" dirty="0" smtClean="0"/>
              <a:t>Hz. </a:t>
            </a:r>
            <a:r>
              <a:rPr lang="tr-TR" dirty="0" err="1" smtClean="0"/>
              <a:t>Aişe</a:t>
            </a:r>
            <a:r>
              <a:rPr lang="tr-TR" dirty="0"/>
              <a:t> (</a:t>
            </a:r>
            <a:r>
              <a:rPr lang="tr-TR" dirty="0" err="1"/>
              <a:t>r.a</a:t>
            </a:r>
            <a:r>
              <a:rPr lang="tr-TR" dirty="0" smtClean="0"/>
              <a:t>.) Peygamber </a:t>
            </a:r>
            <a:r>
              <a:rPr lang="tr-TR" dirty="0" err="1" smtClean="0"/>
              <a:t>Efendimiz’le</a:t>
            </a:r>
            <a:r>
              <a:rPr lang="tr-TR" dirty="0" smtClean="0"/>
              <a:t> (</a:t>
            </a:r>
            <a:r>
              <a:rPr lang="tr-TR" dirty="0" err="1" smtClean="0"/>
              <a:t>a.s</a:t>
            </a:r>
            <a:r>
              <a:rPr lang="tr-TR" dirty="0" smtClean="0"/>
              <a:t>.) evlendiğinde 17-18 yaşlarında idi, zira Hz. </a:t>
            </a:r>
            <a:r>
              <a:rPr lang="tr-TR" dirty="0" err="1" smtClean="0"/>
              <a:t>Aişe’nin</a:t>
            </a:r>
            <a:r>
              <a:rPr lang="tr-TR" dirty="0" smtClean="0"/>
              <a:t> ablası Esma, hicrette 27 yaşındaydı. Kaynaklarda Hz. </a:t>
            </a:r>
            <a:r>
              <a:rPr lang="tr-TR" dirty="0" err="1" smtClean="0"/>
              <a:t>Aişe’nin</a:t>
            </a:r>
            <a:r>
              <a:rPr lang="tr-TR" dirty="0" smtClean="0"/>
              <a:t> de ablasından on yaş küçük olduğu söylenir. Ayrıca </a:t>
            </a:r>
            <a:r>
              <a:rPr lang="tr-TR" dirty="0" err="1" smtClean="0"/>
              <a:t>Aişe</a:t>
            </a:r>
            <a:r>
              <a:rPr lang="tr-TR" dirty="0" smtClean="0"/>
              <a:t> validemiz </a:t>
            </a:r>
            <a:r>
              <a:rPr lang="tr-TR" dirty="0" err="1" smtClean="0"/>
              <a:t>Rasulullah’tan</a:t>
            </a:r>
            <a:r>
              <a:rPr lang="tr-TR" dirty="0" smtClean="0"/>
              <a:t> (</a:t>
            </a:r>
            <a:r>
              <a:rPr lang="tr-TR" dirty="0" err="1" smtClean="0"/>
              <a:t>a.s</a:t>
            </a:r>
            <a:r>
              <a:rPr lang="tr-TR" dirty="0" smtClean="0"/>
              <a:t>.) önce Cabir ile nişanlanmış ama evlilik olmamıştır.</a:t>
            </a:r>
          </a:p>
          <a:p>
            <a:r>
              <a:rPr lang="tr-TR" dirty="0" smtClean="0">
                <a:solidFill>
                  <a:srgbClr val="00B0F0"/>
                </a:solidFill>
              </a:rPr>
              <a:t>(</a:t>
            </a:r>
            <a:r>
              <a:rPr lang="tr-TR" dirty="0" err="1" smtClean="0">
                <a:solidFill>
                  <a:srgbClr val="00B0F0"/>
                </a:solidFill>
              </a:rPr>
              <a:t>Hatemü’l</a:t>
            </a:r>
            <a:r>
              <a:rPr lang="tr-TR" dirty="0" smtClean="0">
                <a:solidFill>
                  <a:srgbClr val="00B0F0"/>
                </a:solidFill>
              </a:rPr>
              <a:t>-Enbiya Hz. Muhammed ve Hayatı, Ali Himmet Berki, Osman </a:t>
            </a:r>
            <a:r>
              <a:rPr lang="tr-TR" dirty="0" err="1" smtClean="0">
                <a:solidFill>
                  <a:srgbClr val="00B0F0"/>
                </a:solidFill>
              </a:rPr>
              <a:t>Keskioğlu</a:t>
            </a:r>
            <a:r>
              <a:rPr lang="tr-TR" dirty="0" smtClean="0">
                <a:solidFill>
                  <a:srgbClr val="00B0F0"/>
                </a:solidFill>
              </a:rPr>
              <a:t>, s. 210. Ayrıca Bkz. Reşit Haylamaz- «</a:t>
            </a:r>
            <a:r>
              <a:rPr lang="tr-TR" dirty="0" err="1" smtClean="0">
                <a:solidFill>
                  <a:srgbClr val="00B0F0"/>
                </a:solidFill>
              </a:rPr>
              <a:t>Aişe</a:t>
            </a:r>
            <a:r>
              <a:rPr lang="tr-TR" dirty="0" smtClean="0">
                <a:solidFill>
                  <a:srgbClr val="00B0F0"/>
                </a:solidFill>
              </a:rPr>
              <a:t> </a:t>
            </a:r>
            <a:r>
              <a:rPr lang="tr-TR" dirty="0" err="1" smtClean="0">
                <a:solidFill>
                  <a:srgbClr val="00B0F0"/>
                </a:solidFill>
              </a:rPr>
              <a:t>Validemiz’in</a:t>
            </a:r>
            <a:r>
              <a:rPr lang="tr-TR" dirty="0" smtClean="0">
                <a:solidFill>
                  <a:srgbClr val="00B0F0"/>
                </a:solidFill>
              </a:rPr>
              <a:t> Yaşı» adlı makalesi)</a:t>
            </a:r>
          </a:p>
          <a:p>
            <a:r>
              <a:rPr lang="tr-TR" dirty="0" smtClean="0"/>
              <a:t>Okur-yazarlık oranının oldukça düşük olduğu belirtilen bir toplumda (Bakara, 2/78.) yaşlar hakkındaki kayıtların sahihliğinin yoruma açık olduğu ortadadır.</a:t>
            </a:r>
            <a:endParaRPr lang="tr-TR" dirty="0"/>
          </a:p>
        </p:txBody>
      </p:sp>
    </p:spTree>
    <p:extLst>
      <p:ext uri="{BB962C8B-B14F-4D97-AF65-F5344CB8AC3E}">
        <p14:creationId xmlns:p14="http://schemas.microsoft.com/office/powerpoint/2010/main" val="356058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HZ</a:t>
            </a:r>
            <a:r>
              <a:rPr lang="tr-TR" dirty="0"/>
              <a:t>. PEYGAMBERİMİZİN (A.S.) ÇOK EVLENMESİNDEKİ    HİKMETLER…</a:t>
            </a:r>
            <a:r>
              <a:rPr lang="tr-TR" dirty="0">
                <a:solidFill>
                  <a:srgbClr val="00B0F0"/>
                </a:solidFill>
              </a:rPr>
              <a:t/>
            </a:r>
            <a:br>
              <a:rPr lang="tr-TR" dirty="0">
                <a:solidFill>
                  <a:srgbClr val="00B0F0"/>
                </a:solidFill>
              </a:rPr>
            </a:br>
            <a:endParaRPr lang="tr-TR" dirty="0"/>
          </a:p>
        </p:txBody>
      </p:sp>
      <p:sp>
        <p:nvSpPr>
          <p:cNvPr id="3" name="İçerik Yer Tutucusu 2"/>
          <p:cNvSpPr>
            <a:spLocks noGrp="1"/>
          </p:cNvSpPr>
          <p:nvPr>
            <p:ph idx="1"/>
          </p:nvPr>
        </p:nvSpPr>
        <p:spPr/>
        <p:txBody>
          <a:bodyPr/>
          <a:lstStyle/>
          <a:p>
            <a:r>
              <a:rPr lang="tr-TR" dirty="0"/>
              <a:t>Müşrikler, amcası Ebu Talip'e gelip, </a:t>
            </a:r>
            <a:r>
              <a:rPr lang="tr-TR" i="1" dirty="0"/>
              <a:t>"</a:t>
            </a:r>
            <a:r>
              <a:rPr lang="tr-TR" b="1" i="1" dirty="0"/>
              <a:t>Yeğenin eğer başımıza reis olmak istiyorsa onu reis yapalım veya en güzel kız ve kadınlarımızı ona verelim. Ta ki, bu davadan vazgeçsin.</a:t>
            </a:r>
            <a:r>
              <a:rPr lang="tr-TR" i="1" dirty="0"/>
              <a:t>"</a:t>
            </a:r>
            <a:r>
              <a:rPr lang="tr-TR" dirty="0"/>
              <a:t> dediler. Ama Peygamberimiz (</a:t>
            </a:r>
            <a:r>
              <a:rPr lang="tr-TR" dirty="0" err="1"/>
              <a:t>a.s</a:t>
            </a:r>
            <a:r>
              <a:rPr lang="tr-TR" dirty="0"/>
              <a:t>.): </a:t>
            </a:r>
            <a:r>
              <a:rPr lang="tr-TR" b="1" dirty="0"/>
              <a:t>«Şunu bilesin ki ey amca! Güneşi sağ elime, ayı da sol elime verseler ben yine bu dinden, tebliğden vazgeçmem. Ya Allah, bu dini hakim kılar ya da bu uğurda canımı veririm» </a:t>
            </a:r>
            <a:r>
              <a:rPr lang="tr-TR" dirty="0"/>
              <a:t>buyurarak bu teklifi reddetti. </a:t>
            </a:r>
          </a:p>
          <a:p>
            <a:r>
              <a:rPr lang="tr-TR" dirty="0">
                <a:solidFill>
                  <a:srgbClr val="00B0F0"/>
                </a:solidFill>
              </a:rPr>
              <a:t>(</a:t>
            </a:r>
            <a:r>
              <a:rPr lang="tr-TR" dirty="0" err="1">
                <a:solidFill>
                  <a:srgbClr val="00B0F0"/>
                </a:solidFill>
              </a:rPr>
              <a:t>Siretu</a:t>
            </a:r>
            <a:r>
              <a:rPr lang="tr-TR" dirty="0">
                <a:solidFill>
                  <a:srgbClr val="00B0F0"/>
                </a:solidFill>
              </a:rPr>
              <a:t> </a:t>
            </a:r>
            <a:r>
              <a:rPr lang="tr-TR" dirty="0" err="1">
                <a:solidFill>
                  <a:srgbClr val="00B0F0"/>
                </a:solidFill>
              </a:rPr>
              <a:t>İbni</a:t>
            </a:r>
            <a:r>
              <a:rPr lang="tr-TR" dirty="0">
                <a:solidFill>
                  <a:srgbClr val="00B0F0"/>
                </a:solidFill>
              </a:rPr>
              <a:t> </a:t>
            </a:r>
            <a:r>
              <a:rPr lang="tr-TR" dirty="0" err="1">
                <a:solidFill>
                  <a:srgbClr val="00B0F0"/>
                </a:solidFill>
              </a:rPr>
              <a:t>Hişam</a:t>
            </a:r>
            <a:r>
              <a:rPr lang="tr-TR" dirty="0">
                <a:solidFill>
                  <a:srgbClr val="00B0F0"/>
                </a:solidFill>
              </a:rPr>
              <a:t>, 1/266; </a:t>
            </a:r>
            <a:r>
              <a:rPr lang="tr-TR" dirty="0" err="1">
                <a:solidFill>
                  <a:srgbClr val="00B0F0"/>
                </a:solidFill>
              </a:rPr>
              <a:t>İbn</a:t>
            </a:r>
            <a:r>
              <a:rPr lang="tr-TR" dirty="0">
                <a:solidFill>
                  <a:srgbClr val="00B0F0"/>
                </a:solidFill>
              </a:rPr>
              <a:t> Kesir, es-</a:t>
            </a:r>
            <a:r>
              <a:rPr lang="tr-TR" dirty="0" err="1">
                <a:solidFill>
                  <a:srgbClr val="00B0F0"/>
                </a:solidFill>
              </a:rPr>
              <a:t>Siretu’n</a:t>
            </a:r>
            <a:r>
              <a:rPr lang="tr-TR" dirty="0">
                <a:solidFill>
                  <a:srgbClr val="00B0F0"/>
                </a:solidFill>
              </a:rPr>
              <a:t>-</a:t>
            </a:r>
            <a:r>
              <a:rPr lang="tr-TR" dirty="0" err="1">
                <a:solidFill>
                  <a:srgbClr val="00B0F0"/>
                </a:solidFill>
              </a:rPr>
              <a:t>Nebeviyye</a:t>
            </a:r>
            <a:r>
              <a:rPr lang="tr-TR" dirty="0">
                <a:solidFill>
                  <a:srgbClr val="00B0F0"/>
                </a:solidFill>
              </a:rPr>
              <a:t>, 1/474; </a:t>
            </a:r>
            <a:r>
              <a:rPr lang="tr-TR" dirty="0" err="1">
                <a:solidFill>
                  <a:srgbClr val="00B0F0"/>
                </a:solidFill>
              </a:rPr>
              <a:t>Beyhaki</a:t>
            </a:r>
            <a:r>
              <a:rPr lang="tr-TR" dirty="0">
                <a:solidFill>
                  <a:srgbClr val="00B0F0"/>
                </a:solidFill>
              </a:rPr>
              <a:t>, </a:t>
            </a:r>
            <a:r>
              <a:rPr lang="tr-TR" dirty="0" err="1">
                <a:solidFill>
                  <a:srgbClr val="00B0F0"/>
                </a:solidFill>
              </a:rPr>
              <a:t>Delai,lü</a:t>
            </a:r>
            <a:r>
              <a:rPr lang="tr-TR" dirty="0">
                <a:solidFill>
                  <a:srgbClr val="00B0F0"/>
                </a:solidFill>
              </a:rPr>
              <a:t>-n-</a:t>
            </a:r>
            <a:r>
              <a:rPr lang="tr-TR" dirty="0" err="1">
                <a:solidFill>
                  <a:srgbClr val="00B0F0"/>
                </a:solidFill>
              </a:rPr>
              <a:t>Nübüvve</a:t>
            </a:r>
            <a:r>
              <a:rPr lang="tr-TR" dirty="0">
                <a:solidFill>
                  <a:srgbClr val="00B0F0"/>
                </a:solidFill>
              </a:rPr>
              <a:t>- Şamile, 2/63.)</a:t>
            </a:r>
          </a:p>
          <a:p>
            <a:endParaRPr lang="tr-TR" dirty="0"/>
          </a:p>
        </p:txBody>
      </p:sp>
    </p:spTree>
    <p:extLst>
      <p:ext uri="{BB962C8B-B14F-4D97-AF65-F5344CB8AC3E}">
        <p14:creationId xmlns:p14="http://schemas.microsoft.com/office/powerpoint/2010/main" val="290181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t>
            </a:r>
            <a:r>
              <a:rPr lang="tr-TR" b="1" dirty="0" smtClean="0"/>
              <a:t>  DOĞURGANLIK </a:t>
            </a:r>
            <a:r>
              <a:rPr lang="tr-TR" b="1" dirty="0"/>
              <a:t>VE KISIRLIK </a:t>
            </a:r>
            <a:br>
              <a:rPr lang="tr-TR" b="1" dirty="0"/>
            </a:br>
            <a:endParaRPr lang="tr-TR" dirty="0"/>
          </a:p>
        </p:txBody>
      </p:sp>
      <p:sp>
        <p:nvSpPr>
          <p:cNvPr id="3" name="İçerik Yer Tutucusu 2"/>
          <p:cNvSpPr>
            <a:spLocks noGrp="1"/>
          </p:cNvSpPr>
          <p:nvPr>
            <p:ph idx="1"/>
          </p:nvPr>
        </p:nvSpPr>
        <p:spPr>
          <a:xfrm>
            <a:off x="540327" y="1981200"/>
            <a:ext cx="8797637" cy="3954989"/>
          </a:xfrm>
        </p:spPr>
        <p:txBody>
          <a:bodyPr>
            <a:normAutofit fontScale="92500"/>
          </a:bodyPr>
          <a:lstStyle/>
          <a:p>
            <a:endParaRPr lang="tr-TR" b="1" dirty="0" smtClean="0"/>
          </a:p>
          <a:p>
            <a:r>
              <a:rPr lang="tr-TR" sz="3200" dirty="0" smtClean="0"/>
              <a:t>«</a:t>
            </a:r>
            <a:r>
              <a:rPr lang="tr-TR" sz="3200" dirty="0"/>
              <a:t>Göklerin ve yerin mülkü Allah’ındır, </a:t>
            </a:r>
            <a:r>
              <a:rPr lang="tr-TR" sz="3200" dirty="0" smtClean="0"/>
              <a:t>O dilediğini </a:t>
            </a:r>
            <a:r>
              <a:rPr lang="tr-TR" sz="3200" dirty="0"/>
              <a:t>yaratır. </a:t>
            </a:r>
            <a:r>
              <a:rPr lang="tr-TR" sz="3200" b="1" dirty="0"/>
              <a:t>Dilediğine kız </a:t>
            </a:r>
            <a:r>
              <a:rPr lang="tr-TR" sz="3200" b="1" dirty="0" smtClean="0"/>
              <a:t>çocukları, </a:t>
            </a:r>
            <a:r>
              <a:rPr lang="tr-TR" sz="3200" b="1" dirty="0"/>
              <a:t>dilediğine de erkek </a:t>
            </a:r>
            <a:r>
              <a:rPr lang="tr-TR" sz="3200" b="1" dirty="0" smtClean="0"/>
              <a:t>çocukları verir. </a:t>
            </a:r>
            <a:r>
              <a:rPr lang="tr-TR" sz="3200" b="1" dirty="0"/>
              <a:t>Yahut </a:t>
            </a:r>
            <a:r>
              <a:rPr lang="tr-TR" sz="3200" b="1" dirty="0" smtClean="0"/>
              <a:t>o çocukları </a:t>
            </a:r>
            <a:r>
              <a:rPr lang="tr-TR" sz="3200" b="1" dirty="0"/>
              <a:t>hem erkek hem de kız olmak üzere çift </a:t>
            </a:r>
            <a:r>
              <a:rPr lang="tr-TR" sz="3200" b="1" dirty="0" smtClean="0"/>
              <a:t>verir</a:t>
            </a:r>
            <a:r>
              <a:rPr lang="tr-TR" sz="3200" b="1" dirty="0"/>
              <a:t>,</a:t>
            </a:r>
            <a:r>
              <a:rPr lang="tr-TR" sz="3200" b="1" dirty="0" smtClean="0"/>
              <a:t> Dilediği kimseyi </a:t>
            </a:r>
            <a:r>
              <a:rPr lang="tr-TR" sz="3200" b="1" dirty="0"/>
              <a:t>de kısır kılar.</a:t>
            </a:r>
            <a:r>
              <a:rPr lang="tr-TR" sz="3200" dirty="0"/>
              <a:t> O, her şeye gücü yetendir.» </a:t>
            </a:r>
            <a:r>
              <a:rPr lang="tr-TR" sz="3200" dirty="0">
                <a:solidFill>
                  <a:srgbClr val="00B0F0"/>
                </a:solidFill>
              </a:rPr>
              <a:t>(Şura, </a:t>
            </a:r>
            <a:r>
              <a:rPr lang="tr-TR" sz="3200" dirty="0" smtClean="0">
                <a:solidFill>
                  <a:srgbClr val="00B0F0"/>
                </a:solidFill>
              </a:rPr>
              <a:t>42/49-50.)</a:t>
            </a:r>
          </a:p>
          <a:p>
            <a:r>
              <a:rPr lang="tr-TR" sz="3200" b="1" dirty="0" smtClean="0"/>
              <a:t>«Allah’ın ilmine dayanmadan </a:t>
            </a:r>
            <a:r>
              <a:rPr lang="tr-TR" sz="3200" b="1" dirty="0"/>
              <a:t>hiçbir dişi ne </a:t>
            </a:r>
            <a:r>
              <a:rPr lang="tr-TR" sz="3200" b="1" dirty="0" smtClean="0"/>
              <a:t>hamile </a:t>
            </a:r>
            <a:r>
              <a:rPr lang="tr-TR" sz="3200" b="1" dirty="0"/>
              <a:t>kalır, ne </a:t>
            </a:r>
            <a:r>
              <a:rPr lang="tr-TR" sz="3200" b="1" dirty="0" smtClean="0"/>
              <a:t>de doğurur</a:t>
            </a:r>
            <a:r>
              <a:rPr lang="tr-TR" sz="3200" b="1" dirty="0"/>
              <a:t>.». </a:t>
            </a:r>
            <a:r>
              <a:rPr lang="tr-TR" sz="3200" b="1" dirty="0">
                <a:solidFill>
                  <a:srgbClr val="00B0F0"/>
                </a:solidFill>
              </a:rPr>
              <a:t>( </a:t>
            </a:r>
            <a:r>
              <a:rPr lang="tr-TR" sz="3200" b="1" dirty="0" err="1">
                <a:solidFill>
                  <a:srgbClr val="00B0F0"/>
                </a:solidFill>
              </a:rPr>
              <a:t>Fatır</a:t>
            </a:r>
            <a:r>
              <a:rPr lang="tr-TR" sz="3200" b="1" dirty="0">
                <a:solidFill>
                  <a:srgbClr val="00B0F0"/>
                </a:solidFill>
              </a:rPr>
              <a:t>, </a:t>
            </a:r>
            <a:r>
              <a:rPr lang="tr-TR" sz="3200" b="1" dirty="0" smtClean="0">
                <a:solidFill>
                  <a:srgbClr val="00B0F0"/>
                </a:solidFill>
              </a:rPr>
              <a:t>35/11</a:t>
            </a:r>
            <a:r>
              <a:rPr lang="tr-TR" sz="3200" b="1" dirty="0">
                <a:solidFill>
                  <a:srgbClr val="00B0F0"/>
                </a:solidFill>
              </a:rPr>
              <a:t>.)</a:t>
            </a:r>
          </a:p>
          <a:p>
            <a:endParaRPr lang="tr-TR" sz="3200" dirty="0" smtClean="0">
              <a:solidFill>
                <a:srgbClr val="00B0F0"/>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017" y="2098095"/>
            <a:ext cx="3020291" cy="4076871"/>
          </a:xfrm>
          <a:prstGeom prst="ellipse">
            <a:avLst/>
          </a:prstGeom>
          <a:ln>
            <a:noFill/>
          </a:ln>
          <a:effectLst>
            <a:softEdge rad="112500"/>
          </a:effectLst>
        </p:spPr>
      </p:pic>
    </p:spTree>
    <p:extLst>
      <p:ext uri="{BB962C8B-B14F-4D97-AF65-F5344CB8AC3E}">
        <p14:creationId xmlns:p14="http://schemas.microsoft.com/office/powerpoint/2010/main" val="160746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sz="4000" dirty="0"/>
              <a:t> </a:t>
            </a:r>
            <a:r>
              <a:rPr lang="tr-TR" sz="4000" dirty="0" smtClean="0"/>
              <a:t>    MEHİR</a:t>
            </a:r>
            <a:br>
              <a:rPr lang="tr-TR" sz="4000" dirty="0" smtClean="0"/>
            </a:br>
            <a:r>
              <a:rPr lang="tr-TR" dirty="0" smtClean="0"/>
              <a:t>  </a:t>
            </a:r>
            <a:endParaRPr lang="tr-TR" dirty="0"/>
          </a:p>
        </p:txBody>
      </p:sp>
      <p:sp>
        <p:nvSpPr>
          <p:cNvPr id="3" name="İçerik Yer Tutucusu 2"/>
          <p:cNvSpPr>
            <a:spLocks noGrp="1"/>
          </p:cNvSpPr>
          <p:nvPr>
            <p:ph idx="1"/>
          </p:nvPr>
        </p:nvSpPr>
        <p:spPr>
          <a:xfrm>
            <a:off x="387926" y="2078181"/>
            <a:ext cx="11596255" cy="4461163"/>
          </a:xfrm>
        </p:spPr>
        <p:txBody>
          <a:bodyPr>
            <a:normAutofit fontScale="92500" lnSpcReduction="20000"/>
          </a:bodyPr>
          <a:lstStyle/>
          <a:p>
            <a:r>
              <a:rPr lang="tr-TR" dirty="0" smtClean="0"/>
              <a:t>«Kadınlara </a:t>
            </a:r>
            <a:r>
              <a:rPr lang="tr-TR" dirty="0" err="1" smtClean="0"/>
              <a:t>mehirlerini</a:t>
            </a:r>
            <a:r>
              <a:rPr lang="tr-TR" dirty="0" smtClean="0"/>
              <a:t> (bir görev olarak) gönül hoşluğuyla verin, eğer kendi istekleriyle o </a:t>
            </a:r>
            <a:r>
              <a:rPr lang="tr-TR" dirty="0" err="1" smtClean="0"/>
              <a:t>mehrin</a:t>
            </a:r>
            <a:r>
              <a:rPr lang="tr-TR" dirty="0" smtClean="0"/>
              <a:t> bir kısmını size bağışlarlarsa, onu da afiyetle yiyin.» </a:t>
            </a:r>
            <a:r>
              <a:rPr lang="tr-TR" dirty="0" smtClean="0">
                <a:solidFill>
                  <a:srgbClr val="00B0F0"/>
                </a:solidFill>
              </a:rPr>
              <a:t>(Nisa, 4/5.) </a:t>
            </a:r>
          </a:p>
          <a:p>
            <a:r>
              <a:rPr lang="tr-TR" dirty="0" smtClean="0"/>
              <a:t>«Eğer bir eşin yerine başka bir eş alırsanız öbürüne (</a:t>
            </a:r>
            <a:r>
              <a:rPr lang="tr-TR" dirty="0" err="1" smtClean="0"/>
              <a:t>mehir</a:t>
            </a:r>
            <a:r>
              <a:rPr lang="tr-TR" dirty="0" smtClean="0"/>
              <a:t> olarak) yüklerle mal vermiş olsanız dahi ondan hiçbir şeyi geri almayın. İftira ederek ve bile bile günaha girerek mi verdiğinizi geri alacaksınız?» «Hem siz eşlerinizle birleşmiş ve onlar da sizden sağlam bir söz almış iken, onu nasıl (geri) alırsınız?»</a:t>
            </a:r>
          </a:p>
          <a:p>
            <a:r>
              <a:rPr lang="tr-TR" dirty="0" smtClean="0"/>
              <a:t> </a:t>
            </a:r>
            <a:r>
              <a:rPr lang="tr-TR" dirty="0" smtClean="0">
                <a:solidFill>
                  <a:srgbClr val="00B0F0"/>
                </a:solidFill>
              </a:rPr>
              <a:t>(Nisa, 4/20-21.)</a:t>
            </a:r>
            <a:endParaRPr lang="tr-TR" b="1" dirty="0" smtClean="0"/>
          </a:p>
          <a:p>
            <a:r>
              <a:rPr lang="tr-TR" dirty="0" smtClean="0"/>
              <a:t>Hz. Ömer (</a:t>
            </a:r>
            <a:r>
              <a:rPr lang="tr-TR" dirty="0" err="1" smtClean="0"/>
              <a:t>r.a</a:t>
            </a:r>
            <a:r>
              <a:rPr lang="tr-TR" dirty="0" smtClean="0"/>
              <a:t>.) </a:t>
            </a:r>
            <a:r>
              <a:rPr lang="tr-TR" dirty="0" err="1" smtClean="0"/>
              <a:t>mehrin</a:t>
            </a:r>
            <a:r>
              <a:rPr lang="tr-TR" dirty="0" smtClean="0"/>
              <a:t> dört yüz dirhemden fazla olmasını yasaklamış ve bu hususta «Kadınların </a:t>
            </a:r>
            <a:r>
              <a:rPr lang="tr-TR" dirty="0" err="1" smtClean="0"/>
              <a:t>mehirlerinde</a:t>
            </a:r>
            <a:r>
              <a:rPr lang="tr-TR" dirty="0" smtClean="0"/>
              <a:t> aşırıya kaçmayın, eğer bunu yapmak bir iyilik veya ahirette bir takva olsaydı önce bunu </a:t>
            </a:r>
            <a:r>
              <a:rPr lang="tr-TR" dirty="0" err="1" smtClean="0"/>
              <a:t>Rasulullah</a:t>
            </a:r>
            <a:r>
              <a:rPr lang="tr-TR" dirty="0" smtClean="0"/>
              <a:t> (</a:t>
            </a:r>
            <a:r>
              <a:rPr lang="tr-TR" dirty="0" err="1" smtClean="0"/>
              <a:t>a.s</a:t>
            </a:r>
            <a:r>
              <a:rPr lang="tr-TR" dirty="0" smtClean="0"/>
              <a:t>.) </a:t>
            </a:r>
            <a:r>
              <a:rPr lang="tr-TR" dirty="0" err="1" smtClean="0"/>
              <a:t>yapardI</a:t>
            </a:r>
            <a:r>
              <a:rPr lang="tr-TR" dirty="0" smtClean="0"/>
              <a:t>. Kim 400’den fazla verirse, fazlasını </a:t>
            </a:r>
            <a:r>
              <a:rPr lang="tr-TR" dirty="0" err="1" smtClean="0"/>
              <a:t>Beytü’l</a:t>
            </a:r>
            <a:r>
              <a:rPr lang="tr-TR" dirty="0" smtClean="0"/>
              <a:t>-Mal için alırım» şeklinde bir hutbe vermişti</a:t>
            </a:r>
            <a:r>
              <a:rPr lang="tr-TR" dirty="0" smtClean="0">
                <a:solidFill>
                  <a:srgbClr val="00B0F0"/>
                </a:solidFill>
              </a:rPr>
              <a:t>. (Ebu Davud, Nikah, 27. hadis no:2106)</a:t>
            </a:r>
            <a:r>
              <a:rPr lang="tr-TR" dirty="0" smtClean="0"/>
              <a:t> O, minberden inince </a:t>
            </a:r>
            <a:r>
              <a:rPr lang="tr-TR" dirty="0" err="1" smtClean="0"/>
              <a:t>Kureyşli</a:t>
            </a:r>
            <a:r>
              <a:rPr lang="tr-TR" dirty="0" smtClean="0"/>
              <a:t> bir kadın: «buna hakkın yok ey Ömer</a:t>
            </a:r>
            <a:r>
              <a:rPr lang="tr-TR" dirty="0"/>
              <a:t> </a:t>
            </a:r>
            <a:r>
              <a:rPr lang="tr-TR" dirty="0" smtClean="0"/>
              <a:t>diyerek, Nisa suresi 20. ayeti okuyunca Hz. Ömer (</a:t>
            </a:r>
            <a:r>
              <a:rPr lang="tr-TR" dirty="0" err="1" smtClean="0"/>
              <a:t>r.a</a:t>
            </a:r>
            <a:r>
              <a:rPr lang="tr-TR" dirty="0" smtClean="0"/>
              <a:t>.): «</a:t>
            </a:r>
            <a:r>
              <a:rPr lang="tr-TR" dirty="0" smtClean="0">
                <a:solidFill>
                  <a:srgbClr val="00B0F0"/>
                </a:solidFill>
              </a:rPr>
              <a:t>Bir kadın isabet etti, bir erkek yanıldı» </a:t>
            </a:r>
            <a:r>
              <a:rPr lang="tr-TR" dirty="0" smtClean="0"/>
              <a:t>demiştir. </a:t>
            </a:r>
          </a:p>
          <a:p>
            <a:r>
              <a:rPr lang="tr-TR" dirty="0" smtClean="0">
                <a:solidFill>
                  <a:srgbClr val="00B0F0"/>
                </a:solidFill>
              </a:rPr>
              <a:t>(</a:t>
            </a:r>
            <a:r>
              <a:rPr lang="tr-TR" dirty="0" err="1" smtClean="0">
                <a:solidFill>
                  <a:srgbClr val="00B0F0"/>
                </a:solidFill>
              </a:rPr>
              <a:t>İbn</a:t>
            </a:r>
            <a:r>
              <a:rPr lang="tr-TR" dirty="0" smtClean="0">
                <a:solidFill>
                  <a:srgbClr val="00B0F0"/>
                </a:solidFill>
              </a:rPr>
              <a:t> </a:t>
            </a:r>
            <a:r>
              <a:rPr lang="tr-TR" dirty="0" err="1" smtClean="0">
                <a:solidFill>
                  <a:srgbClr val="00B0F0"/>
                </a:solidFill>
              </a:rPr>
              <a:t>Mace</a:t>
            </a:r>
            <a:r>
              <a:rPr lang="tr-TR" dirty="0" smtClean="0">
                <a:solidFill>
                  <a:srgbClr val="00B0F0"/>
                </a:solidFill>
              </a:rPr>
              <a:t>, Nikah, 17, h. No: 1887.)</a:t>
            </a:r>
            <a:endParaRPr lang="tr-TR" dirty="0">
              <a:solidFill>
                <a:srgbClr val="00B0F0"/>
              </a:solidFill>
            </a:endParaRPr>
          </a:p>
        </p:txBody>
      </p:sp>
    </p:spTree>
    <p:extLst>
      <p:ext uri="{BB962C8B-B14F-4D97-AF65-F5344CB8AC3E}">
        <p14:creationId xmlns:p14="http://schemas.microsoft.com/office/powerpoint/2010/main" val="26463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637" y="753228"/>
            <a:ext cx="9878546" cy="1080938"/>
          </a:xfrm>
        </p:spPr>
        <p:txBody>
          <a:bodyPr/>
          <a:lstStyle/>
          <a:p>
            <a:r>
              <a:rPr lang="tr-TR" dirty="0" smtClean="0"/>
              <a:t>                CAHİLİYE DÖNEMİNDE…</a:t>
            </a:r>
            <a:endParaRPr lang="tr-TR" dirty="0"/>
          </a:p>
        </p:txBody>
      </p:sp>
      <p:sp>
        <p:nvSpPr>
          <p:cNvPr id="3" name="İçerik Yer Tutucusu 2"/>
          <p:cNvSpPr>
            <a:spLocks noGrp="1"/>
          </p:cNvSpPr>
          <p:nvPr>
            <p:ph sz="half" idx="1"/>
          </p:nvPr>
        </p:nvSpPr>
        <p:spPr>
          <a:xfrm>
            <a:off x="292392" y="2337523"/>
            <a:ext cx="8491390" cy="4381932"/>
          </a:xfrm>
        </p:spPr>
        <p:txBody>
          <a:bodyPr>
            <a:normAutofit/>
          </a:bodyPr>
          <a:lstStyle/>
          <a:p>
            <a:r>
              <a:rPr lang="tr-TR" dirty="0" smtClean="0"/>
              <a:t>“Birine bir kız çocuğu müjdelense, üzüntüsünden yüzü simsiyah kesilir.” </a:t>
            </a:r>
            <a:r>
              <a:rPr lang="tr-TR" dirty="0" smtClean="0">
                <a:solidFill>
                  <a:srgbClr val="00B0F0"/>
                </a:solidFill>
              </a:rPr>
              <a:t>(</a:t>
            </a:r>
            <a:r>
              <a:rPr lang="tr-TR" dirty="0" err="1" smtClean="0">
                <a:solidFill>
                  <a:srgbClr val="00B0F0"/>
                </a:solidFill>
              </a:rPr>
              <a:t>Nahl</a:t>
            </a:r>
            <a:r>
              <a:rPr lang="tr-TR" dirty="0" smtClean="0">
                <a:solidFill>
                  <a:srgbClr val="00B0F0"/>
                </a:solidFill>
              </a:rPr>
              <a:t>, 16/58.) </a:t>
            </a:r>
          </a:p>
          <a:p>
            <a:r>
              <a:rPr lang="tr-TR" dirty="0" smtClean="0"/>
              <a:t>«Diri diri gömülen kız çocuğunun hangi günahtan ötürü öldürüldüğü sorulduğu zaman.» </a:t>
            </a:r>
            <a:r>
              <a:rPr lang="tr-TR" dirty="0" smtClean="0">
                <a:solidFill>
                  <a:srgbClr val="00B0F0"/>
                </a:solidFill>
              </a:rPr>
              <a:t>(</a:t>
            </a:r>
            <a:r>
              <a:rPr lang="tr-TR" dirty="0" err="1" smtClean="0">
                <a:solidFill>
                  <a:srgbClr val="00B0F0"/>
                </a:solidFill>
              </a:rPr>
              <a:t>Tekvir</a:t>
            </a:r>
            <a:r>
              <a:rPr lang="tr-TR" dirty="0" smtClean="0">
                <a:solidFill>
                  <a:srgbClr val="00B0F0"/>
                </a:solidFill>
              </a:rPr>
              <a:t>, 81/8.)</a:t>
            </a:r>
          </a:p>
          <a:p>
            <a:endParaRPr lang="tr-TR" dirty="0" smtClean="0">
              <a:latin typeface="Aharoni" panose="02010803020104030203" pitchFamily="2" charset="-79"/>
              <a:cs typeface="Aharoni" panose="02010803020104030203" pitchFamily="2" charset="-79"/>
            </a:endParaRPr>
          </a:p>
          <a:p>
            <a:r>
              <a:rPr lang="tr-TR" dirty="0" smtClean="0">
                <a:latin typeface="Aharoni" panose="02010803020104030203" pitchFamily="2" charset="-79"/>
                <a:cs typeface="Aharoni" panose="02010803020104030203" pitchFamily="2" charset="-79"/>
              </a:rPr>
              <a:t>Günümüzde hala, </a:t>
            </a:r>
          </a:p>
          <a:p>
            <a:r>
              <a:rPr lang="tr-TR" dirty="0" smtClean="0">
                <a:latin typeface="Aharoni" panose="02010803020104030203" pitchFamily="2" charset="-79"/>
                <a:cs typeface="Aharoni" panose="02010803020104030203" pitchFamily="2" charset="-79"/>
              </a:rPr>
              <a:t>yeni doğmuş bebeğini çöpe atan, istediği cinsiyette evladı olsun diye tıbbi müdahalelere başvuran ebeveynler yok mudur?</a:t>
            </a:r>
          </a:p>
          <a:p>
            <a:endParaRPr lang="tr-TR" dirty="0"/>
          </a:p>
        </p:txBody>
      </p:sp>
      <p:pic>
        <p:nvPicPr>
          <p:cNvPr id="5" name="Picture 2"/>
          <p:cNvPicPr>
            <a:picLocks noGrp="1" noChangeAspect="1" noChangeArrowheads="1"/>
          </p:cNvPicPr>
          <p:nvPr>
            <p:ph sz="half" idx="2"/>
          </p:nvPr>
        </p:nvPicPr>
        <p:blipFill>
          <a:blip r:embed="rId3" cstate="print"/>
          <a:stretch>
            <a:fillRect/>
          </a:stretch>
        </p:blipFill>
        <p:spPr bwMode="auto">
          <a:xfrm>
            <a:off x="8987665" y="2562371"/>
            <a:ext cx="2862416" cy="35726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6081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400" dirty="0"/>
              <a:t/>
            </a:r>
            <a:br>
              <a:rPr lang="tr-TR" sz="2400" dirty="0"/>
            </a:br>
            <a:r>
              <a:rPr lang="tr-TR" sz="2400" dirty="0"/>
              <a:t/>
            </a:r>
            <a:br>
              <a:rPr lang="tr-TR" sz="2400" dirty="0"/>
            </a:br>
            <a:r>
              <a:rPr lang="tr-TR" sz="2400" dirty="0" smtClean="0"/>
              <a:t>  </a:t>
            </a:r>
            <a:r>
              <a:rPr lang="tr-TR" dirty="0" smtClean="0"/>
              <a:t>İSLAM NAZARINDA İNSANLAR BEŞ ŞEYDE EŞİTTİR </a:t>
            </a:r>
            <a:endParaRPr lang="tr-TR" dirty="0"/>
          </a:p>
        </p:txBody>
      </p:sp>
      <p:sp>
        <p:nvSpPr>
          <p:cNvPr id="3" name="İçerik Yer Tutucusu 2"/>
          <p:cNvSpPr>
            <a:spLocks noGrp="1"/>
          </p:cNvSpPr>
          <p:nvPr>
            <p:ph idx="1"/>
          </p:nvPr>
        </p:nvSpPr>
        <p:spPr/>
        <p:txBody>
          <a:bodyPr/>
          <a:lstStyle/>
          <a:p>
            <a:endParaRPr lang="tr-TR" dirty="0" smtClean="0"/>
          </a:p>
          <a:p>
            <a:r>
              <a:rPr lang="tr-TR" dirty="0" smtClean="0"/>
              <a:t>Yeme, içme, barınma gibi yaşamın vazgeçilmez gereksinimlerinde, </a:t>
            </a:r>
          </a:p>
          <a:p>
            <a:r>
              <a:rPr lang="tr-TR" dirty="0" smtClean="0"/>
              <a:t>Hak ve adalette,</a:t>
            </a:r>
          </a:p>
          <a:p>
            <a:r>
              <a:rPr lang="tr-TR" dirty="0" smtClean="0"/>
              <a:t>İbadet etme hakkı,</a:t>
            </a:r>
          </a:p>
          <a:p>
            <a:r>
              <a:rPr lang="tr-TR" dirty="0" smtClean="0"/>
              <a:t>Hürriyetler: fikir hürriyeti, din ve vicdan hürriyeti, teşebbüs hürriyeti,</a:t>
            </a:r>
          </a:p>
          <a:p>
            <a:r>
              <a:rPr lang="tr-TR" dirty="0" smtClean="0"/>
              <a:t>Çalışma, okuma, seyahat etme ve mülkiyet hakkı</a:t>
            </a:r>
            <a:endParaRPr lang="tr-TR" dirty="0"/>
          </a:p>
        </p:txBody>
      </p:sp>
    </p:spTree>
    <p:extLst>
      <p:ext uri="{BB962C8B-B14F-4D97-AF65-F5344CB8AC3E}">
        <p14:creationId xmlns:p14="http://schemas.microsoft.com/office/powerpoint/2010/main" val="2649305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REGL </a:t>
            </a:r>
            <a:endParaRPr lang="tr-TR" dirty="0"/>
          </a:p>
        </p:txBody>
      </p:sp>
      <p:sp>
        <p:nvSpPr>
          <p:cNvPr id="3" name="İçerik Yer Tutucusu 2"/>
          <p:cNvSpPr>
            <a:spLocks noGrp="1"/>
          </p:cNvSpPr>
          <p:nvPr>
            <p:ph idx="1"/>
          </p:nvPr>
        </p:nvSpPr>
        <p:spPr>
          <a:xfrm>
            <a:off x="680321" y="2336873"/>
            <a:ext cx="10860515" cy="4230182"/>
          </a:xfrm>
        </p:spPr>
        <p:txBody>
          <a:bodyPr>
            <a:normAutofit fontScale="92500" lnSpcReduction="10000"/>
          </a:bodyPr>
          <a:lstStyle/>
          <a:p>
            <a:r>
              <a:rPr lang="tr-TR" sz="2800" dirty="0" smtClean="0"/>
              <a:t>«Sana kadınların ay halini sorarlar. De ki: «o, bir ezadır. Bu sebeple ay halindeki kadınlardan geri durun, temizleninceye kadar onlara yaklaşmayın. Temizlendiklerinde, Allah’ın size emrettiği yerden onlara yaklaşın. Şunu iyi bilin ki, Allah </a:t>
            </a:r>
            <a:r>
              <a:rPr lang="tr-TR" sz="2800" dirty="0" err="1" smtClean="0"/>
              <a:t>tevbe</a:t>
            </a:r>
            <a:r>
              <a:rPr lang="tr-TR" sz="2800" dirty="0" smtClean="0"/>
              <a:t> edenleri de, temizlenenleri de sever.» </a:t>
            </a:r>
            <a:r>
              <a:rPr lang="tr-TR" sz="2800" dirty="0" smtClean="0">
                <a:solidFill>
                  <a:srgbClr val="00B0F0"/>
                </a:solidFill>
              </a:rPr>
              <a:t>(Bakara, 2/222.)</a:t>
            </a:r>
          </a:p>
          <a:p>
            <a:r>
              <a:rPr lang="tr-TR" sz="2800" b="1" dirty="0" smtClean="0"/>
              <a:t>Yukarıdaki ayetin «kadına yönelik cinsel şiddeti» yasakladığı ortadadır.</a:t>
            </a:r>
          </a:p>
          <a:p>
            <a:r>
              <a:rPr lang="tr-TR" sz="2800" dirty="0" smtClean="0"/>
              <a:t>«Kadınlarınızdan adetten kesilenlerle, henüz adet görmeyenler hususunda tereddüt ederseniz, onların bekleme süresi üç aydır. Hamile olanların bekleme süresi ise, doğum yapmalarıyla sona erer. Kim Allah’a karşı gelmekten sakınırsa, Allah ona işinde kolaylık verir.» </a:t>
            </a:r>
            <a:r>
              <a:rPr lang="tr-TR" sz="2800" dirty="0" smtClean="0">
                <a:solidFill>
                  <a:srgbClr val="00B0F0"/>
                </a:solidFill>
              </a:rPr>
              <a:t>(Talak, 65/4.)</a:t>
            </a:r>
          </a:p>
          <a:p>
            <a:endParaRPr lang="tr-TR" dirty="0"/>
          </a:p>
        </p:txBody>
      </p:sp>
    </p:spTree>
    <p:extLst>
      <p:ext uri="{BB962C8B-B14F-4D97-AF65-F5344CB8AC3E}">
        <p14:creationId xmlns:p14="http://schemas.microsoft.com/office/powerpoint/2010/main" val="235759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0119" y="476672"/>
            <a:ext cx="9597663" cy="1320800"/>
          </a:xfrm>
        </p:spPr>
        <p:txBody>
          <a:bodyPr>
            <a:normAutofit fontScale="90000"/>
          </a:bodyPr>
          <a:lstStyle/>
          <a:p>
            <a:r>
              <a:rPr lang="tr-TR" sz="4400" dirty="0" smtClean="0"/>
              <a:t/>
            </a:r>
            <a:br>
              <a:rPr lang="tr-TR" sz="4400" dirty="0" smtClean="0"/>
            </a:br>
            <a:r>
              <a:rPr lang="tr-TR" sz="4400" dirty="0" smtClean="0"/>
              <a:t/>
            </a:r>
            <a:br>
              <a:rPr lang="tr-TR" sz="4400" dirty="0" smtClean="0"/>
            </a:br>
            <a:r>
              <a:rPr lang="tr-TR" sz="4400" b="1" dirty="0" smtClean="0"/>
              <a:t> </a:t>
            </a:r>
            <a:br>
              <a:rPr lang="tr-TR" sz="4400" b="1" dirty="0" smtClean="0"/>
            </a:br>
            <a:r>
              <a:rPr lang="tr-TR" sz="4400" b="1" dirty="0" smtClean="0"/>
              <a:t>HAMİLELİK</a:t>
            </a:r>
            <a:r>
              <a:rPr lang="tr-TR" sz="4400" b="1" dirty="0">
                <a:solidFill>
                  <a:srgbClr val="00B0F0"/>
                </a:solidFill>
              </a:rPr>
              <a:t/>
            </a:r>
            <a:br>
              <a:rPr lang="tr-TR" sz="4400" b="1" dirty="0">
                <a:solidFill>
                  <a:srgbClr val="00B0F0"/>
                </a:solidFill>
              </a:rPr>
            </a:br>
            <a:r>
              <a:rPr lang="tr-TR" sz="4400" dirty="0" smtClean="0"/>
              <a:t/>
            </a:r>
            <a:br>
              <a:rPr lang="tr-TR" sz="4400" dirty="0" smtClean="0"/>
            </a:br>
            <a:r>
              <a:rPr lang="tr-TR" b="1" dirty="0"/>
              <a:t/>
            </a:r>
            <a:br>
              <a:rPr lang="tr-TR" b="1" dirty="0"/>
            </a:br>
            <a:endParaRPr lang="tr-TR" dirty="0"/>
          </a:p>
        </p:txBody>
      </p:sp>
      <p:sp>
        <p:nvSpPr>
          <p:cNvPr id="3" name="İçerik Yer Tutucusu 2"/>
          <p:cNvSpPr>
            <a:spLocks noGrp="1"/>
          </p:cNvSpPr>
          <p:nvPr>
            <p:ph idx="1"/>
          </p:nvPr>
        </p:nvSpPr>
        <p:spPr>
          <a:xfrm>
            <a:off x="387927" y="2160591"/>
            <a:ext cx="11360728" cy="4503445"/>
          </a:xfrm>
        </p:spPr>
        <p:txBody>
          <a:bodyPr>
            <a:normAutofit/>
          </a:bodyPr>
          <a:lstStyle/>
          <a:p>
            <a:r>
              <a:rPr lang="tr-TR" sz="2600" b="1" dirty="0" smtClean="0">
                <a:solidFill>
                  <a:srgbClr val="00B0F0"/>
                </a:solidFill>
              </a:rPr>
              <a:t> </a:t>
            </a:r>
            <a:r>
              <a:rPr lang="tr-TR" sz="2600" b="1" dirty="0" smtClean="0"/>
              <a:t> «Boşadığınız kadınları gücünüz ölçüsünde kendi oturduğunuz yerin bir bölümünde oturtun, gitmelerini sağlamak amacıyla onları sıkıştırmayın, zarar vermeye kalkışmayın. Eğer hamileyseler doğum yapıncaya kadar nafakasını verin. Kadınlarınız çocuklarınızı emzirirlerse onlara ücretlerini verin. Uygun bir şekilde aranızda anlaşın. Eğer anlaşamazsanız çocuğu başka bir kadın emzirecektir.» </a:t>
            </a:r>
            <a:r>
              <a:rPr lang="tr-TR" sz="2600" b="1" dirty="0" smtClean="0">
                <a:solidFill>
                  <a:srgbClr val="00B0F0"/>
                </a:solidFill>
              </a:rPr>
              <a:t>(Talak, 65/4.) </a:t>
            </a:r>
          </a:p>
          <a:p>
            <a:r>
              <a:rPr lang="tr-TR" sz="2600" b="1" dirty="0" smtClean="0"/>
              <a:t>«Biz insana, ana babasına iyilik etmesini tavsiye ettik. </a:t>
            </a:r>
            <a:r>
              <a:rPr lang="tr-TR" sz="2600" b="1" dirty="0" smtClean="0">
                <a:solidFill>
                  <a:srgbClr val="00B0F0"/>
                </a:solidFill>
              </a:rPr>
              <a:t>Annesi onu zahmetle taşıdı ve zahmetle doğurdu. Taşınmasıyla sütten kesilmesi, </a:t>
            </a:r>
            <a:r>
              <a:rPr lang="tr-TR" sz="2600" b="1" i="1" dirty="0" smtClean="0">
                <a:solidFill>
                  <a:srgbClr val="00B0F0"/>
                </a:solidFill>
              </a:rPr>
              <a:t>otuz ay </a:t>
            </a:r>
            <a:r>
              <a:rPr lang="tr-TR" sz="2600" b="1" dirty="0" smtClean="0">
                <a:solidFill>
                  <a:srgbClr val="00B0F0"/>
                </a:solidFill>
              </a:rPr>
              <a:t>sürer</a:t>
            </a:r>
            <a:r>
              <a:rPr lang="tr-TR" b="1" dirty="0" smtClean="0"/>
              <a:t>.» </a:t>
            </a:r>
            <a:r>
              <a:rPr lang="tr-TR" b="1" dirty="0" smtClean="0">
                <a:solidFill>
                  <a:srgbClr val="00B0F0"/>
                </a:solidFill>
              </a:rPr>
              <a:t>(</a:t>
            </a:r>
            <a:r>
              <a:rPr lang="tr-TR" b="1" dirty="0" err="1" smtClean="0">
                <a:solidFill>
                  <a:srgbClr val="00B0F0"/>
                </a:solidFill>
              </a:rPr>
              <a:t>Ahkaf</a:t>
            </a:r>
            <a:r>
              <a:rPr lang="tr-TR" b="1" dirty="0" smtClean="0">
                <a:solidFill>
                  <a:srgbClr val="00B0F0"/>
                </a:solidFill>
              </a:rPr>
              <a:t>, 15.)</a:t>
            </a:r>
            <a:endParaRPr lang="tr-TR" b="1" dirty="0">
              <a:solidFill>
                <a:srgbClr val="00B0F0"/>
              </a:solidFill>
            </a:endParaRPr>
          </a:p>
          <a:p>
            <a:endParaRPr lang="tr-TR" dirty="0"/>
          </a:p>
        </p:txBody>
      </p:sp>
    </p:spTree>
    <p:extLst>
      <p:ext uri="{BB962C8B-B14F-4D97-AF65-F5344CB8AC3E}">
        <p14:creationId xmlns:p14="http://schemas.microsoft.com/office/powerpoint/2010/main" val="360232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t>
            </a:r>
            <a:br>
              <a:rPr lang="tr-TR" b="1" dirty="0" smtClean="0"/>
            </a:br>
            <a:r>
              <a:rPr lang="tr-TR" b="1" dirty="0"/>
              <a:t> </a:t>
            </a:r>
            <a:r>
              <a:rPr lang="tr-TR" b="1" dirty="0" smtClean="0"/>
              <a:t>                    ANALIK VE EMZİRME </a:t>
            </a:r>
            <a:r>
              <a:rPr lang="tr-TR" b="1" dirty="0"/>
              <a:t/>
            </a:r>
            <a:br>
              <a:rPr lang="tr-TR" b="1" dirty="0"/>
            </a:br>
            <a:endParaRPr lang="tr-TR" dirty="0"/>
          </a:p>
        </p:txBody>
      </p:sp>
      <p:sp>
        <p:nvSpPr>
          <p:cNvPr id="3" name="İçerik Yer Tutucusu 2"/>
          <p:cNvSpPr>
            <a:spLocks noGrp="1"/>
          </p:cNvSpPr>
          <p:nvPr>
            <p:ph idx="1"/>
          </p:nvPr>
        </p:nvSpPr>
        <p:spPr>
          <a:xfrm>
            <a:off x="221674" y="2022764"/>
            <a:ext cx="8866908" cy="4627418"/>
          </a:xfrm>
        </p:spPr>
        <p:txBody>
          <a:bodyPr>
            <a:normAutofit fontScale="77500" lnSpcReduction="20000"/>
          </a:bodyPr>
          <a:lstStyle/>
          <a:p>
            <a:r>
              <a:rPr lang="tr-TR" dirty="0" smtClean="0"/>
              <a:t>«Onu (kıyameti) göreceğiniz gün her emzikli kadın emzirmekte olduğu çocuğundan geçer, her hamile kadın da karnındaki çocuğunu düşürür. İnsanları sarhoş görürsün, oysa onlar sarhoş değildirler. Ne var ki, Allah’ın azabı çok şiddetlidir.” </a:t>
            </a:r>
            <a:r>
              <a:rPr lang="tr-TR" dirty="0" smtClean="0">
                <a:solidFill>
                  <a:srgbClr val="00B0F0"/>
                </a:solidFill>
              </a:rPr>
              <a:t>(Hac, 22/ 2.)</a:t>
            </a:r>
          </a:p>
          <a:p>
            <a:r>
              <a:rPr lang="tr-TR" dirty="0" smtClean="0"/>
              <a:t>«Size şunlarla evlenmek haram kılındı: Analarınız, kızlarınız,</a:t>
            </a:r>
            <a:r>
              <a:rPr lang="tr-TR" dirty="0"/>
              <a:t> </a:t>
            </a:r>
            <a:r>
              <a:rPr lang="tr-TR" dirty="0" smtClean="0"/>
              <a:t>kız kardeşleriniz, halalarınız, teyzeleriniz, erkek ve kız kardeş kızları, sizi emziren analarınız, süt kız kardeşleriniz, karılarınızın anneleri, kendileriyle zifafa girdiğiniz kadınlarınızın evlerinizde bulunan üvey kızlarınız –eğer anneleriyle henüz zifafa girmemişseniz onlarla evlenmenizde size bir günah yoktur- öz oğullarınızın karıları ve iki kız kardeşi bir araya getirmeniz size haram kılındı.» </a:t>
            </a:r>
            <a:r>
              <a:rPr lang="tr-TR" dirty="0" smtClean="0">
                <a:solidFill>
                  <a:srgbClr val="00B0F0"/>
                </a:solidFill>
              </a:rPr>
              <a:t>(Nisa, 4/23.)</a:t>
            </a:r>
          </a:p>
          <a:p>
            <a:r>
              <a:rPr lang="tr-TR" dirty="0" smtClean="0"/>
              <a:t> «Emzirmeyi tamamlatmak isteyenler için, anneler çocuklarını tam iki yıl emzirirler. Onların beslenmesi ve giyimi </a:t>
            </a:r>
            <a:r>
              <a:rPr lang="tr-TR" dirty="0"/>
              <a:t>örfe uygun olarak </a:t>
            </a:r>
            <a:r>
              <a:rPr lang="tr-TR" dirty="0" smtClean="0"/>
              <a:t>babaya aittir. Bir insan, ancak gücü yettiğinden sorumlu tutulur. Hiçbir anne veya baba </a:t>
            </a:r>
            <a:r>
              <a:rPr lang="tr-TR" dirty="0"/>
              <a:t>çocuğu </a:t>
            </a:r>
            <a:r>
              <a:rPr lang="tr-TR" dirty="0" smtClean="0"/>
              <a:t>sebebiyle zarara uğratılmasın. Baba ölmüşse, mirasçı da aynı şeyle sorumludur. Eğer ana baba birbiriyle görüşerek ve karşılıklı anlaşarak çocuğu sütten kesmek isterlerse, onlara günah yoktur. Çocuklarınızı emzirtmek istediğiniz takdirde süt anneye, örfe uygun olarak vereceğiniz ücreti güzelce ödediğiniz takdirde, size bir günah yoktur. Allah’tan sakının. Bilin ki Allah yapmakta olduklarınızı görür.» </a:t>
            </a:r>
            <a:r>
              <a:rPr lang="tr-TR" dirty="0" smtClean="0">
                <a:solidFill>
                  <a:srgbClr val="00B0F0"/>
                </a:solidFill>
              </a:rPr>
              <a:t>(Bakara, 2/233.)</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514" y="2198154"/>
            <a:ext cx="2506218" cy="37646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6357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smtClean="0"/>
              <a:t>                           AİLE REİSLİĞİ </a:t>
            </a:r>
            <a:br>
              <a:rPr lang="tr-TR" b="1" dirty="0" smtClean="0"/>
            </a:br>
            <a:endParaRPr lang="tr-TR" dirty="0"/>
          </a:p>
        </p:txBody>
      </p:sp>
      <p:sp>
        <p:nvSpPr>
          <p:cNvPr id="3" name="İçerik Yer Tutucusu 2"/>
          <p:cNvSpPr>
            <a:spLocks noGrp="1"/>
          </p:cNvSpPr>
          <p:nvPr>
            <p:ph idx="1"/>
          </p:nvPr>
        </p:nvSpPr>
        <p:spPr>
          <a:xfrm>
            <a:off x="332510" y="2174446"/>
            <a:ext cx="9268690" cy="4572718"/>
          </a:xfrm>
        </p:spPr>
        <p:txBody>
          <a:bodyPr>
            <a:normAutofit fontScale="92500" lnSpcReduction="10000"/>
          </a:bodyPr>
          <a:lstStyle/>
          <a:p>
            <a:r>
              <a:rPr lang="tr-TR" dirty="0" smtClean="0"/>
              <a:t>«Erkekler kadınların koruyup kollayıcılarıdırlar.</a:t>
            </a:r>
            <a:r>
              <a:rPr lang="tr-TR" dirty="0"/>
              <a:t> </a:t>
            </a:r>
            <a:r>
              <a:rPr lang="tr-TR" b="1" i="1" dirty="0" smtClean="0">
                <a:solidFill>
                  <a:srgbClr val="00B0F0"/>
                </a:solidFill>
              </a:rPr>
              <a:t>(</a:t>
            </a:r>
            <a:r>
              <a:rPr lang="tr-TR" b="1" i="1" dirty="0" err="1" smtClean="0">
                <a:solidFill>
                  <a:srgbClr val="00B0F0"/>
                </a:solidFill>
              </a:rPr>
              <a:t>kavvamun</a:t>
            </a:r>
            <a:r>
              <a:rPr lang="tr-TR" b="1" i="1" dirty="0" smtClean="0">
                <a:solidFill>
                  <a:srgbClr val="00B0F0"/>
                </a:solidFill>
              </a:rPr>
              <a:t>) </a:t>
            </a:r>
            <a:r>
              <a:rPr lang="tr-TR" b="1" i="1" dirty="0" smtClean="0"/>
              <a:t>Çünkü </a:t>
            </a:r>
            <a:r>
              <a:rPr lang="tr-TR" dirty="0" smtClean="0"/>
              <a:t>Allah, insanların kimini kiminden </a:t>
            </a:r>
            <a:r>
              <a:rPr lang="tr-TR" dirty="0"/>
              <a:t>üstün </a:t>
            </a:r>
            <a:r>
              <a:rPr lang="tr-TR" dirty="0" smtClean="0"/>
              <a:t>kılmıştır. Bir de erkekler kendi mallarından harcamakta (ve ailenin gemini sağlamakta)</a:t>
            </a:r>
            <a:r>
              <a:rPr lang="tr-TR" dirty="0" err="1" smtClean="0"/>
              <a:t>dırlar</a:t>
            </a:r>
            <a:r>
              <a:rPr lang="tr-TR" dirty="0" smtClean="0"/>
              <a:t>. İy</a:t>
            </a:r>
            <a:r>
              <a:rPr lang="tr-TR" b="1" i="1" dirty="0" smtClean="0"/>
              <a:t>i kadınlar, itaatkardırlar. Allah’ın (kendilerini) koruması sayesinde onlar da </a:t>
            </a:r>
            <a:r>
              <a:rPr lang="tr-TR" b="1" i="1" dirty="0" err="1" smtClean="0"/>
              <a:t>gaybı</a:t>
            </a:r>
            <a:r>
              <a:rPr lang="tr-TR" b="1" i="1" dirty="0" smtClean="0"/>
              <a:t> (emrettiği mahremiyeti) korurlar. (Evlilik yükümlülüklerini reddederek) başkaldırdıklarını </a:t>
            </a:r>
            <a:r>
              <a:rPr lang="tr-TR" b="1" i="1" dirty="0" smtClean="0">
                <a:solidFill>
                  <a:srgbClr val="FFFF00"/>
                </a:solidFill>
              </a:rPr>
              <a:t>(kadının </a:t>
            </a:r>
            <a:r>
              <a:rPr lang="tr-TR" b="1" i="1" dirty="0" err="1" smtClean="0">
                <a:solidFill>
                  <a:srgbClr val="FFFF00"/>
                </a:solidFill>
              </a:rPr>
              <a:t>nüşuzu</a:t>
            </a:r>
            <a:r>
              <a:rPr lang="tr-TR" b="1" i="1" dirty="0" smtClean="0">
                <a:solidFill>
                  <a:srgbClr val="FFFF00"/>
                </a:solidFill>
              </a:rPr>
              <a:t>) </a:t>
            </a:r>
            <a:r>
              <a:rPr lang="tr-TR" b="1" i="1" dirty="0" smtClean="0"/>
              <a:t>gördüğünüz kadınlara </a:t>
            </a:r>
            <a:r>
              <a:rPr lang="tr-TR" dirty="0" smtClean="0"/>
              <a:t>öğüt verin, onları yataklarında yalnız bırakın; (bunlar fayda vermez de mecbur kalırsanız) onları (hafifçe) dövün. Eğer itaat ederlerse, artık onların aleyhine başka bir yol aramayın. Allah gerçekten Yücedir, Büyüktür.» «Eğer karı kocanın arasının açılmasından endişe ederseniz, </a:t>
            </a:r>
            <a:r>
              <a:rPr lang="tr-TR" b="1" dirty="0" smtClean="0"/>
              <a:t>erkeğin ailesinden bir hakem, kadının ailesinden bir hakem </a:t>
            </a:r>
            <a:r>
              <a:rPr lang="tr-TR" dirty="0" smtClean="0"/>
              <a:t>gönderin. İki taraf (arayı) düzeltmek isterlerse, Allah da onları uzlaştırır. Şüphesiz Allah hakkıyla bilendir, hakkıyla haberdardır.»  </a:t>
            </a:r>
            <a:r>
              <a:rPr lang="tr-TR" dirty="0" smtClean="0">
                <a:solidFill>
                  <a:srgbClr val="00B0F0"/>
                </a:solidFill>
              </a:rPr>
              <a:t>(Nisa, 4/34-35.) </a:t>
            </a:r>
          </a:p>
          <a:p>
            <a:r>
              <a:rPr lang="tr-TR" dirty="0" smtClean="0"/>
              <a:t>Dolayısıyla kadın </a:t>
            </a:r>
            <a:r>
              <a:rPr lang="tr-TR" dirty="0"/>
              <a:t>kocasından şikayetçi ise, </a:t>
            </a:r>
            <a:r>
              <a:rPr lang="tr-TR" dirty="0" smtClean="0"/>
              <a:t>hakeme </a:t>
            </a:r>
            <a:r>
              <a:rPr lang="tr-TR" dirty="0"/>
              <a:t>başvurma ve hakkını arama imkanı verilmiştir.</a:t>
            </a:r>
          </a:p>
          <a:p>
            <a:endParaRPr lang="tr-TR" dirty="0" smtClean="0">
              <a:solidFill>
                <a:srgbClr val="00B0F0"/>
              </a:solidFill>
            </a:endParaRPr>
          </a:p>
          <a:p>
            <a:endParaRPr lang="tr-TR" dirty="0"/>
          </a:p>
        </p:txBody>
      </p:sp>
      <p:pic>
        <p:nvPicPr>
          <p:cNvPr id="3074" name="Picture 2" descr="C:\Users\PC\Desktop\RESİM\IMG_20151109_132209.jpg"/>
          <p:cNvPicPr>
            <a:picLocks noChangeAspect="1" noChangeArrowheads="1"/>
          </p:cNvPicPr>
          <p:nvPr/>
        </p:nvPicPr>
        <p:blipFill>
          <a:blip r:embed="rId3" cstate="print"/>
          <a:srcRect/>
          <a:stretch>
            <a:fillRect/>
          </a:stretch>
        </p:blipFill>
        <p:spPr bwMode="auto">
          <a:xfrm>
            <a:off x="9753600" y="2305455"/>
            <a:ext cx="1997413" cy="3268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1491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t>
            </a:r>
            <a:r>
              <a:rPr lang="tr-TR" b="1" dirty="0" smtClean="0"/>
              <a:t>                         AİLE REİSLİĞİ </a:t>
            </a:r>
            <a:br>
              <a:rPr lang="tr-TR" b="1" dirty="0" smtClean="0"/>
            </a:br>
            <a:endParaRPr lang="tr-TR" dirty="0"/>
          </a:p>
        </p:txBody>
      </p:sp>
      <p:sp>
        <p:nvSpPr>
          <p:cNvPr id="3" name="İçerik Yer Tutucusu 2"/>
          <p:cNvSpPr>
            <a:spLocks noGrp="1"/>
          </p:cNvSpPr>
          <p:nvPr>
            <p:ph idx="1"/>
          </p:nvPr>
        </p:nvSpPr>
        <p:spPr>
          <a:xfrm>
            <a:off x="680321" y="2350727"/>
            <a:ext cx="10888224" cy="4063927"/>
          </a:xfrm>
        </p:spPr>
        <p:txBody>
          <a:bodyPr>
            <a:normAutofit lnSpcReduction="10000"/>
          </a:bodyPr>
          <a:lstStyle/>
          <a:p>
            <a:r>
              <a:rPr lang="tr-TR" dirty="0"/>
              <a:t>Hz. </a:t>
            </a:r>
            <a:r>
              <a:rPr lang="tr-TR" dirty="0" smtClean="0"/>
              <a:t>Peygamberimiz </a:t>
            </a:r>
            <a:r>
              <a:rPr lang="tr-TR" dirty="0"/>
              <a:t>(</a:t>
            </a:r>
            <a:r>
              <a:rPr lang="tr-TR" dirty="0" err="1"/>
              <a:t>a.s</a:t>
            </a:r>
            <a:r>
              <a:rPr lang="tr-TR" dirty="0"/>
              <a:t>.) </a:t>
            </a:r>
            <a:r>
              <a:rPr lang="tr-TR" dirty="0" smtClean="0"/>
              <a:t>«Kadınlarını dövenleriniz iyileriniz değildir» buyurmuş; Veda hutbesinde özellikle «kadın haklarının gözetilmesini ve bu konuda Allah’tan korkulmasını» tavsiye etmiştir.</a:t>
            </a:r>
          </a:p>
          <a:p>
            <a:r>
              <a:rPr lang="tr-TR" dirty="0" smtClean="0"/>
              <a:t>«Eğer bir kadın kocasının kendisine kötü davranmasından yahut kendisinden yüz çevirmesinden </a:t>
            </a:r>
            <a:r>
              <a:rPr lang="tr-TR" dirty="0">
                <a:solidFill>
                  <a:srgbClr val="FFFF00"/>
                </a:solidFill>
              </a:rPr>
              <a:t>(erkeğin </a:t>
            </a:r>
            <a:r>
              <a:rPr lang="tr-TR" dirty="0" err="1">
                <a:solidFill>
                  <a:srgbClr val="FFFF00"/>
                </a:solidFill>
              </a:rPr>
              <a:t>nüşuzu</a:t>
            </a:r>
            <a:r>
              <a:rPr lang="tr-TR" dirty="0" smtClean="0">
                <a:solidFill>
                  <a:srgbClr val="FFFF00"/>
                </a:solidFill>
              </a:rPr>
              <a:t>) </a:t>
            </a:r>
            <a:r>
              <a:rPr lang="tr-TR" dirty="0" smtClean="0"/>
              <a:t>endişe ederse, uzlaşarak aralarını düzeltmelerinde ikisine de bir günah yoktur. Uzlaşmak, daha hayırlıdır. Nefisler ise kıskançlığa ve bencil tutkulara hazır kılınmıştır. Eğer iyilik eder ve Allah’a karşı  gelmekten sakınırsanız şüphesiz Allah yaptıklarınızdan haberdardır.»</a:t>
            </a:r>
          </a:p>
          <a:p>
            <a:r>
              <a:rPr lang="tr-TR" dirty="0" smtClean="0">
                <a:solidFill>
                  <a:srgbClr val="00B0F0"/>
                </a:solidFill>
              </a:rPr>
              <a:t> (Nisa, 4/128.)</a:t>
            </a:r>
          </a:p>
          <a:p>
            <a:r>
              <a:rPr lang="tr-TR" b="1" dirty="0" smtClean="0"/>
              <a:t>Dikkat edilirse Kuran-ı Kerim’de hem erkeğin hem de kadının </a:t>
            </a:r>
            <a:r>
              <a:rPr lang="tr-TR" b="1" dirty="0" err="1" smtClean="0"/>
              <a:t>nüşuzundan</a:t>
            </a:r>
            <a:r>
              <a:rPr lang="tr-TR" b="1" dirty="0" smtClean="0"/>
              <a:t> bahsedilmektedir.</a:t>
            </a:r>
          </a:p>
        </p:txBody>
      </p:sp>
    </p:spTree>
    <p:extLst>
      <p:ext uri="{BB962C8B-B14F-4D97-AF65-F5344CB8AC3E}">
        <p14:creationId xmlns:p14="http://schemas.microsoft.com/office/powerpoint/2010/main" val="3443286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UNUTULMAMALIDIR Kİ…</a:t>
            </a:r>
            <a:endParaRPr lang="tr-TR" dirty="0"/>
          </a:p>
        </p:txBody>
      </p:sp>
      <p:sp>
        <p:nvSpPr>
          <p:cNvPr id="3" name="İçerik Yer Tutucusu 2"/>
          <p:cNvSpPr>
            <a:spLocks noGrp="1"/>
          </p:cNvSpPr>
          <p:nvPr>
            <p:ph idx="1"/>
          </p:nvPr>
        </p:nvSpPr>
        <p:spPr>
          <a:xfrm>
            <a:off x="321014" y="2336873"/>
            <a:ext cx="11428660" cy="4285600"/>
          </a:xfrm>
        </p:spPr>
        <p:txBody>
          <a:bodyPr>
            <a:normAutofit fontScale="92500" lnSpcReduction="20000"/>
          </a:bodyPr>
          <a:lstStyle/>
          <a:p>
            <a:r>
              <a:rPr lang="tr-TR" b="1" i="1" dirty="0" smtClean="0">
                <a:solidFill>
                  <a:srgbClr val="00B0F0"/>
                </a:solidFill>
              </a:rPr>
              <a:t>KADIN SORUNLARININ KAYNAĞI DİN DEĞİLDİR</a:t>
            </a:r>
            <a:r>
              <a:rPr lang="tr-TR" b="1" i="1" dirty="0" smtClean="0">
                <a:solidFill>
                  <a:srgbClr val="002060"/>
                </a:solidFill>
              </a:rPr>
              <a:t>.</a:t>
            </a:r>
          </a:p>
          <a:p>
            <a:r>
              <a:rPr lang="tr-TR" dirty="0" smtClean="0"/>
              <a:t>Kadını kendi varoluş serüveninin öznesi kabul etmeyen bu anlayışlar coğrafi, sosyolojik, ekonomik vb. bazı algı ve kabullerden beslenir.</a:t>
            </a:r>
          </a:p>
          <a:p>
            <a:r>
              <a:rPr lang="tr-TR" dirty="0" smtClean="0"/>
              <a:t>Kimi zaman atasözlerimizde de karşılaştığımız («Kızı gönlüne bırakırsan ya davulcuya varır ya zurnacıya.» «Kızını dövmeyen dizini döver.» «Kızın var, sızın var.» «Anasına bak, kızını al.» «Oğlan doğuran övünsün, kız doğuran dövünsün.» vb. için </a:t>
            </a:r>
            <a:r>
              <a:rPr lang="tr-TR" dirty="0" smtClean="0">
                <a:solidFill>
                  <a:srgbClr val="00B0F0"/>
                </a:solidFill>
              </a:rPr>
              <a:t>Bkz. (turkedebiyati.org)</a:t>
            </a:r>
            <a:r>
              <a:rPr lang="tr-TR" dirty="0" smtClean="0"/>
              <a:t>)</a:t>
            </a:r>
            <a:r>
              <a:rPr lang="tr-TR" dirty="0" smtClean="0">
                <a:solidFill>
                  <a:srgbClr val="00B0F0"/>
                </a:solidFill>
              </a:rPr>
              <a:t> </a:t>
            </a:r>
            <a:r>
              <a:rPr lang="tr-TR" dirty="0" smtClean="0"/>
              <a:t>kadınla ilgili yanlış algılar ve düşünceler tarihsel süreç içerisinde dini argümanlarla temellendirme yoluna gidilmiştir.</a:t>
            </a:r>
          </a:p>
          <a:p>
            <a:r>
              <a:rPr lang="tr-TR" dirty="0" smtClean="0"/>
              <a:t>Oysaki </a:t>
            </a:r>
            <a:r>
              <a:rPr lang="tr-TR" b="1" dirty="0" smtClean="0"/>
              <a:t>dinin işlevi sorun üretmek değil aksine, sorunlara çözüm odaklı yaklaşmaktır</a:t>
            </a:r>
            <a:r>
              <a:rPr lang="tr-TR" dirty="0" smtClean="0"/>
              <a:t>. </a:t>
            </a:r>
          </a:p>
          <a:p>
            <a:r>
              <a:rPr lang="tr-TR" dirty="0" smtClean="0"/>
              <a:t>İslam bireyler arasında daima uzlaştırıcı ve yapıcı tavsiyelerde bulunur.</a:t>
            </a:r>
          </a:p>
          <a:p>
            <a:r>
              <a:rPr lang="tr-TR" dirty="0" smtClean="0"/>
              <a:t>İnsanların arasını düzeltmek sadaka sayılır, arabuluculuk yolunda normal şartlarda kati surette yasaklanan «yalan» bile yeri geldiğinde </a:t>
            </a:r>
            <a:r>
              <a:rPr lang="tr-TR" dirty="0" err="1" smtClean="0"/>
              <a:t>mübah</a:t>
            </a:r>
            <a:r>
              <a:rPr lang="tr-TR" dirty="0" smtClean="0"/>
              <a:t> sayılabilmektedir. </a:t>
            </a:r>
            <a:r>
              <a:rPr lang="tr-TR" dirty="0" smtClean="0">
                <a:solidFill>
                  <a:srgbClr val="00B0F0"/>
                </a:solidFill>
              </a:rPr>
              <a:t>(Bkz. Müslim, </a:t>
            </a:r>
            <a:r>
              <a:rPr lang="tr-TR" dirty="0" err="1" smtClean="0">
                <a:solidFill>
                  <a:srgbClr val="00B0F0"/>
                </a:solidFill>
              </a:rPr>
              <a:t>Birr</a:t>
            </a:r>
            <a:r>
              <a:rPr lang="tr-TR" dirty="0" smtClean="0">
                <a:solidFill>
                  <a:srgbClr val="00B0F0"/>
                </a:solidFill>
              </a:rPr>
              <a:t>, 27.)</a:t>
            </a:r>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9674" y="227977"/>
            <a:ext cx="2160000" cy="24576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933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665018"/>
            <a:ext cx="9613861" cy="1163782"/>
          </a:xfrm>
        </p:spPr>
        <p:txBody>
          <a:bodyPr/>
          <a:lstStyle/>
          <a:p>
            <a:r>
              <a:rPr lang="tr-TR" dirty="0" smtClean="0"/>
              <a:t>            </a:t>
            </a:r>
            <a:r>
              <a:rPr lang="tr-TR" dirty="0"/>
              <a:t> </a:t>
            </a:r>
            <a:r>
              <a:rPr lang="tr-TR" dirty="0" smtClean="0"/>
              <a:t>       BOŞANMA    </a:t>
            </a:r>
            <a:endParaRPr lang="tr-TR" dirty="0"/>
          </a:p>
        </p:txBody>
      </p:sp>
      <p:sp>
        <p:nvSpPr>
          <p:cNvPr id="3" name="İçerik Yer Tutucusu 2"/>
          <p:cNvSpPr>
            <a:spLocks noGrp="1"/>
          </p:cNvSpPr>
          <p:nvPr>
            <p:ph idx="1"/>
          </p:nvPr>
        </p:nvSpPr>
        <p:spPr>
          <a:xfrm>
            <a:off x="166256" y="2038608"/>
            <a:ext cx="8936180" cy="4819391"/>
          </a:xfrm>
        </p:spPr>
        <p:txBody>
          <a:bodyPr>
            <a:normAutofit fontScale="92500" lnSpcReduction="20000"/>
          </a:bodyPr>
          <a:lstStyle/>
          <a:p>
            <a:r>
              <a:rPr lang="tr-TR" dirty="0" smtClean="0"/>
              <a:t>«Boşanmış kadınlar kendi kendilerine üç ay hali beklerler. Eğer Allah’a ve ahiret gününe inanıyorlarsa, Allah'ın kendi rahimlerinde yarattığını gizlemeleri onlara helal olmaz. Kocaları bu süre içinde barışmak isterlerse, onları geri almaya daha çok hak sahibidirler. Kadınların yükümlülükleri kadar meşru hakları da vardır. Yalnız erkeklerin kadınlar üzerinde bir derece farkı vardır. Allah mutlak güç Sahibidir, hüküm ve hikmet Sahibidir.» </a:t>
            </a:r>
          </a:p>
          <a:p>
            <a:r>
              <a:rPr lang="tr-TR" dirty="0" smtClean="0"/>
              <a:t>«(Dönüş yapılabilecek) Boşama iki defadır. </a:t>
            </a:r>
            <a:r>
              <a:rPr lang="tr-TR" dirty="0"/>
              <a:t>S</a:t>
            </a:r>
            <a:r>
              <a:rPr lang="tr-TR" dirty="0" smtClean="0"/>
              <a:t>onrası ya iyilikle geçinmek, ya da güzellikle bırakmaktır. (Evlilikte) tarafların Allah’ın belirlediği ölçüleri koruyama endişeleri dışında kadınlara verdiklerinizden (boşanma esnasında) bir şey almanız size helal değildir. Onlar Allah’ın belirlediği ölçüleri gözetemeyecekler diye endişe ederseniz, o zaman kadının erkeğe (boşanmak için) bedel vermesinde </a:t>
            </a:r>
            <a:r>
              <a:rPr lang="tr-TR" dirty="0" smtClean="0">
                <a:solidFill>
                  <a:srgbClr val="00B0F0"/>
                </a:solidFill>
              </a:rPr>
              <a:t>(</a:t>
            </a:r>
            <a:r>
              <a:rPr lang="tr-TR" dirty="0" err="1" smtClean="0">
                <a:solidFill>
                  <a:srgbClr val="00B0F0"/>
                </a:solidFill>
              </a:rPr>
              <a:t>muhalaa</a:t>
            </a:r>
            <a:r>
              <a:rPr lang="tr-TR" dirty="0" smtClean="0">
                <a:solidFill>
                  <a:srgbClr val="00B0F0"/>
                </a:solidFill>
              </a:rPr>
              <a:t>)</a:t>
            </a:r>
            <a:r>
              <a:rPr lang="tr-TR" dirty="0" smtClean="0"/>
              <a:t> her iki taraf için de günah yoktur. Bunlar, Allah’ın koyduğu sınırlardır. Sakın haddi aşmayın, kim Allah’ın sınırlarını aşarsa işte onlar zalimlerin ta kendileridir.» </a:t>
            </a:r>
          </a:p>
          <a:p>
            <a:r>
              <a:rPr lang="tr-TR" dirty="0" smtClean="0">
                <a:solidFill>
                  <a:srgbClr val="00B0F0"/>
                </a:solidFill>
              </a:rPr>
              <a:t>(Bakara, 2/228-229.) </a:t>
            </a:r>
          </a:p>
          <a:p>
            <a:r>
              <a:rPr lang="tr-TR" dirty="0" smtClean="0"/>
              <a:t>«</a:t>
            </a:r>
            <a:endParaRPr lang="tr-TR" dirty="0" smtClean="0">
              <a:solidFill>
                <a:srgbClr val="00B0F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486" y="2038609"/>
            <a:ext cx="2653712" cy="4043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0047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BOŞANMA </a:t>
            </a:r>
            <a:endParaRPr lang="tr-TR" dirty="0"/>
          </a:p>
        </p:txBody>
      </p:sp>
      <p:sp>
        <p:nvSpPr>
          <p:cNvPr id="3" name="İçerik Yer Tutucusu 2"/>
          <p:cNvSpPr>
            <a:spLocks noGrp="1"/>
          </p:cNvSpPr>
          <p:nvPr>
            <p:ph idx="1"/>
          </p:nvPr>
        </p:nvSpPr>
        <p:spPr>
          <a:xfrm>
            <a:off x="346365" y="2336873"/>
            <a:ext cx="8714508" cy="4188618"/>
          </a:xfrm>
        </p:spPr>
        <p:txBody>
          <a:bodyPr>
            <a:normAutofit/>
          </a:bodyPr>
          <a:lstStyle/>
          <a:p>
            <a:r>
              <a:rPr lang="tr-TR" sz="3200" dirty="0"/>
              <a:t>Şayet erkek kadını (üçüncü kez) boşarsa, </a:t>
            </a:r>
            <a:r>
              <a:rPr lang="tr-TR" sz="3200" dirty="0" smtClean="0"/>
              <a:t>kadın </a:t>
            </a:r>
            <a:r>
              <a:rPr lang="tr-TR" sz="3200" dirty="0"/>
              <a:t>bir başka erkekle </a:t>
            </a:r>
            <a:r>
              <a:rPr lang="tr-TR" sz="3200" dirty="0" smtClean="0"/>
              <a:t>nikahlanmadıkça ona helal </a:t>
            </a:r>
            <a:r>
              <a:rPr lang="tr-TR" sz="3200" dirty="0"/>
              <a:t>olmaz. Eğer bu kişi de onu boşarsa, Allah’ın </a:t>
            </a:r>
            <a:r>
              <a:rPr lang="tr-TR" sz="3200" dirty="0" smtClean="0"/>
              <a:t>koyduğu ölçüleri gözetebileceklerine inandıkları </a:t>
            </a:r>
            <a:r>
              <a:rPr lang="tr-TR" sz="3200" dirty="0"/>
              <a:t>takdirde, yeniden evlenmelerinde bir </a:t>
            </a:r>
            <a:r>
              <a:rPr lang="tr-TR" sz="3200" dirty="0" smtClean="0"/>
              <a:t>günah yoktur</a:t>
            </a:r>
            <a:r>
              <a:rPr lang="tr-TR" sz="3200" dirty="0"/>
              <a:t>. </a:t>
            </a:r>
            <a:r>
              <a:rPr lang="tr-TR" sz="3200" dirty="0" smtClean="0"/>
              <a:t>İşte bunlar Allah’ın,  anlayan bir toplum için açıkladığı ölçüleridir</a:t>
            </a:r>
            <a:r>
              <a:rPr lang="tr-TR" sz="3200" dirty="0"/>
              <a:t>.» </a:t>
            </a:r>
            <a:r>
              <a:rPr lang="tr-TR" sz="3200" dirty="0">
                <a:solidFill>
                  <a:srgbClr val="00B0F0"/>
                </a:solidFill>
              </a:rPr>
              <a:t>(Bakara, 2/230.)</a:t>
            </a:r>
          </a:p>
          <a:p>
            <a:endParaRPr lang="tr-TR" sz="3200" dirty="0"/>
          </a:p>
        </p:txBody>
      </p:sp>
      <p:pic>
        <p:nvPicPr>
          <p:cNvPr id="4" name="Resim 3"/>
          <p:cNvPicPr>
            <a:picLocks noChangeAspect="1"/>
          </p:cNvPicPr>
          <p:nvPr/>
        </p:nvPicPr>
        <p:blipFill>
          <a:blip r:embed="rId3"/>
          <a:stretch>
            <a:fillRect/>
          </a:stretch>
        </p:blipFill>
        <p:spPr>
          <a:xfrm>
            <a:off x="8845006" y="1782392"/>
            <a:ext cx="3346994" cy="4743099"/>
          </a:xfrm>
          <a:prstGeom prst="rect">
            <a:avLst/>
          </a:prstGeom>
        </p:spPr>
      </p:pic>
    </p:spTree>
    <p:extLst>
      <p:ext uri="{BB962C8B-B14F-4D97-AF65-F5344CB8AC3E}">
        <p14:creationId xmlns:p14="http://schemas.microsoft.com/office/powerpoint/2010/main" val="3263143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 </a:t>
            </a:r>
            <a:r>
              <a:rPr lang="tr-TR" dirty="0" smtClean="0"/>
              <a:t>          BOŞANMA</a:t>
            </a:r>
            <a:br>
              <a:rPr lang="tr-TR" dirty="0" smtClean="0"/>
            </a:br>
            <a:endParaRPr lang="tr-TR" dirty="0"/>
          </a:p>
        </p:txBody>
      </p:sp>
      <p:sp>
        <p:nvSpPr>
          <p:cNvPr id="3" name="İçerik Yer Tutucusu 2"/>
          <p:cNvSpPr>
            <a:spLocks noGrp="1"/>
          </p:cNvSpPr>
          <p:nvPr>
            <p:ph idx="1"/>
          </p:nvPr>
        </p:nvSpPr>
        <p:spPr>
          <a:xfrm>
            <a:off x="152400" y="1834166"/>
            <a:ext cx="10584873" cy="4719034"/>
          </a:xfrm>
        </p:spPr>
        <p:txBody>
          <a:bodyPr>
            <a:noAutofit/>
          </a:bodyPr>
          <a:lstStyle/>
          <a:p>
            <a:pPr marL="0" indent="0">
              <a:buNone/>
            </a:pPr>
            <a:endParaRPr lang="tr-TR" sz="2000" dirty="0"/>
          </a:p>
          <a:p>
            <a:r>
              <a:rPr lang="tr-TR" sz="2000" dirty="0" smtClean="0"/>
              <a:t>«</a:t>
            </a:r>
            <a:r>
              <a:rPr lang="tr-TR" dirty="0" smtClean="0"/>
              <a:t>Nikahtan </a:t>
            </a:r>
            <a:r>
              <a:rPr lang="tr-TR" dirty="0"/>
              <a:t>sonra </a:t>
            </a:r>
            <a:r>
              <a:rPr lang="tr-TR" dirty="0" smtClean="0"/>
              <a:t>henüz kendilerine el sürmeden </a:t>
            </a:r>
            <a:r>
              <a:rPr lang="tr-TR" dirty="0"/>
              <a:t>veya onlar için </a:t>
            </a:r>
            <a:r>
              <a:rPr lang="tr-TR" dirty="0" err="1" smtClean="0"/>
              <a:t>mehir</a:t>
            </a:r>
            <a:r>
              <a:rPr lang="tr-TR" dirty="0" smtClean="0"/>
              <a:t> belirlemeden </a:t>
            </a:r>
            <a:r>
              <a:rPr lang="tr-TR" dirty="0"/>
              <a:t>kadınları boşarsanız </a:t>
            </a:r>
            <a:r>
              <a:rPr lang="tr-TR" dirty="0" smtClean="0"/>
              <a:t>size </a:t>
            </a:r>
            <a:r>
              <a:rPr lang="tr-TR" dirty="0"/>
              <a:t>bir </a:t>
            </a:r>
            <a:r>
              <a:rPr lang="tr-TR" dirty="0" smtClean="0"/>
              <a:t>günah yoktur</a:t>
            </a:r>
            <a:r>
              <a:rPr lang="tr-TR" dirty="0"/>
              <a:t>. Bu durumda </a:t>
            </a:r>
            <a:r>
              <a:rPr lang="tr-TR" dirty="0" smtClean="0"/>
              <a:t>–eli geniş olan gücüne göre, eli dar olan da gücüne göre olmak üzere- onlara (aklın ve dinin gereklerine uygun olarak yararlanacakları bir şey) verin</a:t>
            </a:r>
            <a:r>
              <a:rPr lang="tr-TR" dirty="0"/>
              <a:t>. </a:t>
            </a:r>
            <a:r>
              <a:rPr lang="tr-TR" dirty="0" smtClean="0"/>
              <a:t>Bu, iyilik yapanlar üzerinde bir </a:t>
            </a:r>
            <a:r>
              <a:rPr lang="tr-TR" dirty="0"/>
              <a:t>borçtur.» </a:t>
            </a:r>
            <a:r>
              <a:rPr lang="tr-TR" dirty="0" smtClean="0"/>
              <a:t> </a:t>
            </a:r>
            <a:r>
              <a:rPr lang="tr-TR" dirty="0">
                <a:solidFill>
                  <a:srgbClr val="00B0F0"/>
                </a:solidFill>
              </a:rPr>
              <a:t>(Bakara, 2/236. Ayrıca Bkz. Bakara, 2/231.)</a:t>
            </a:r>
          </a:p>
          <a:p>
            <a:r>
              <a:rPr lang="tr-TR" dirty="0"/>
              <a:t>«Ey Peygamber, kadınları boşamak istediğinizde onları </a:t>
            </a:r>
            <a:r>
              <a:rPr lang="tr-TR" dirty="0" err="1" smtClean="0"/>
              <a:t>iddetlerini</a:t>
            </a:r>
            <a:r>
              <a:rPr lang="tr-TR" dirty="0" smtClean="0"/>
              <a:t> dikkate alarak boşayın </a:t>
            </a:r>
            <a:r>
              <a:rPr lang="tr-TR" dirty="0"/>
              <a:t>ve </a:t>
            </a:r>
            <a:r>
              <a:rPr lang="tr-TR" dirty="0" err="1"/>
              <a:t>iddeti</a:t>
            </a:r>
            <a:r>
              <a:rPr lang="tr-TR" dirty="0"/>
              <a:t> </a:t>
            </a:r>
            <a:r>
              <a:rPr lang="tr-TR" dirty="0" smtClean="0"/>
              <a:t>sayın</a:t>
            </a:r>
            <a:r>
              <a:rPr lang="tr-TR" dirty="0"/>
              <a:t>. Rabbiniz olan </a:t>
            </a:r>
            <a:r>
              <a:rPr lang="tr-TR" dirty="0" smtClean="0"/>
              <a:t>Allah’a karşı gelmekten sakının. </a:t>
            </a:r>
            <a:r>
              <a:rPr lang="tr-TR" dirty="0"/>
              <a:t>Apaçık bir hayasızlık </a:t>
            </a:r>
            <a:r>
              <a:rPr lang="tr-TR" dirty="0" smtClean="0"/>
              <a:t>yapmaları hariç</a:t>
            </a:r>
            <a:r>
              <a:rPr lang="tr-TR" dirty="0"/>
              <a:t>, onları </a:t>
            </a:r>
            <a:r>
              <a:rPr lang="tr-TR" dirty="0" smtClean="0"/>
              <a:t>(bekleme süresince) evlerinden </a:t>
            </a:r>
            <a:r>
              <a:rPr lang="tr-TR" dirty="0"/>
              <a:t>çıkarmayın, </a:t>
            </a:r>
            <a:r>
              <a:rPr lang="tr-TR" dirty="0" smtClean="0"/>
              <a:t>kendileri de çıkmasınlar, bunlar </a:t>
            </a:r>
            <a:r>
              <a:rPr lang="tr-TR" dirty="0"/>
              <a:t>Allah’ın sınırlarıdır. Kim Allah’ın sınırlarını aşarsa, </a:t>
            </a:r>
            <a:r>
              <a:rPr lang="tr-TR" dirty="0" smtClean="0"/>
              <a:t>şüphesiz kendine </a:t>
            </a:r>
            <a:r>
              <a:rPr lang="tr-TR" dirty="0"/>
              <a:t>zulmetmiş olur. </a:t>
            </a:r>
            <a:r>
              <a:rPr lang="tr-TR" dirty="0" smtClean="0"/>
              <a:t>Bilemezsin, </a:t>
            </a:r>
            <a:r>
              <a:rPr lang="tr-TR" dirty="0"/>
              <a:t>olur ki Allah, bundan sonra bir durum ortaya çıkarıverir.» </a:t>
            </a:r>
            <a:r>
              <a:rPr lang="tr-TR" dirty="0">
                <a:solidFill>
                  <a:srgbClr val="00B0F0"/>
                </a:solidFill>
              </a:rPr>
              <a:t>(Talak</a:t>
            </a:r>
            <a:r>
              <a:rPr lang="tr-TR" dirty="0" smtClean="0">
                <a:solidFill>
                  <a:srgbClr val="00B0F0"/>
                </a:solidFill>
              </a:rPr>
              <a:t>, 65/1</a:t>
            </a:r>
            <a:r>
              <a:rPr lang="tr-TR" dirty="0">
                <a:solidFill>
                  <a:srgbClr val="00B0F0"/>
                </a:solidFill>
              </a:rPr>
              <a:t>.)</a:t>
            </a:r>
          </a:p>
          <a:p>
            <a:endParaRPr lang="tr-TR" sz="2000" dirty="0"/>
          </a:p>
        </p:txBody>
      </p:sp>
    </p:spTree>
    <p:extLst>
      <p:ext uri="{BB962C8B-B14F-4D97-AF65-F5344CB8AC3E}">
        <p14:creationId xmlns:p14="http://schemas.microsoft.com/office/powerpoint/2010/main" val="4216439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783" y="753228"/>
            <a:ext cx="9892400" cy="1080938"/>
          </a:xfrm>
        </p:spPr>
        <p:txBody>
          <a:bodyPr>
            <a:normAutofit fontScale="90000"/>
          </a:bodyPr>
          <a:lstStyle/>
          <a:p>
            <a:r>
              <a:rPr lang="tr-TR" dirty="0"/>
              <a:t> </a:t>
            </a:r>
            <a:r>
              <a:rPr lang="tr-TR" dirty="0" smtClean="0"/>
              <a:t>                            </a:t>
            </a:r>
            <a:br>
              <a:rPr lang="tr-TR" dirty="0" smtClean="0"/>
            </a:br>
            <a:r>
              <a:rPr lang="tr-TR" dirty="0"/>
              <a:t> </a:t>
            </a:r>
            <a:r>
              <a:rPr lang="tr-TR" dirty="0" smtClean="0"/>
              <a:t>                                 İFFET</a:t>
            </a:r>
            <a:br>
              <a:rPr lang="tr-TR" dirty="0" smtClean="0"/>
            </a:br>
            <a:endParaRPr lang="tr-TR" dirty="0"/>
          </a:p>
        </p:txBody>
      </p:sp>
      <p:sp>
        <p:nvSpPr>
          <p:cNvPr id="3" name="İçerik Yer Tutucusu 2"/>
          <p:cNvSpPr>
            <a:spLocks noGrp="1"/>
          </p:cNvSpPr>
          <p:nvPr>
            <p:ph idx="1"/>
          </p:nvPr>
        </p:nvSpPr>
        <p:spPr>
          <a:xfrm>
            <a:off x="235527" y="2092035"/>
            <a:ext cx="8223724" cy="4281055"/>
          </a:xfrm>
        </p:spPr>
        <p:txBody>
          <a:bodyPr>
            <a:normAutofit fontScale="85000" lnSpcReduction="20000"/>
          </a:bodyPr>
          <a:lstStyle/>
          <a:p>
            <a:r>
              <a:rPr lang="tr-TR" sz="3200" dirty="0" smtClean="0"/>
              <a:t>«</a:t>
            </a:r>
            <a:r>
              <a:rPr lang="tr-TR" sz="3200" dirty="0"/>
              <a:t>Namuslu, </a:t>
            </a:r>
            <a:r>
              <a:rPr lang="tr-TR" sz="3200" dirty="0" smtClean="0"/>
              <a:t>kötülüklerden </a:t>
            </a:r>
            <a:r>
              <a:rPr lang="tr-TR" sz="3200" dirty="0"/>
              <a:t>habersiz </a:t>
            </a:r>
            <a:r>
              <a:rPr lang="tr-TR" sz="3200" dirty="0" smtClean="0"/>
              <a:t>inanan kadınlara zina isnadında bulunanlar, gerçekten dünya ve ahirette lanetlenmişlerdir. İşlemiş oldukları günahtan dolayı dillerinin, ellerinin ve ayaklarının kendi aleyhlerine şahitlik edecekleri günde onlara çok büyük bir azap vardır.»  </a:t>
            </a:r>
          </a:p>
          <a:p>
            <a:r>
              <a:rPr lang="tr-TR" sz="3200" dirty="0" smtClean="0">
                <a:solidFill>
                  <a:srgbClr val="00B0F0"/>
                </a:solidFill>
              </a:rPr>
              <a:t>(Nur, 24/24.)</a:t>
            </a:r>
          </a:p>
          <a:p>
            <a:r>
              <a:rPr lang="tr-TR" sz="3200" dirty="0" smtClean="0"/>
              <a:t> «Meryem, bana bir insan dokunmadığı ve iffetsiz bir kadın olmadığım halde benim nasıl çocuğum olabilir? Dedi.» </a:t>
            </a:r>
            <a:r>
              <a:rPr lang="tr-TR" sz="3200" dirty="0" smtClean="0">
                <a:solidFill>
                  <a:srgbClr val="00B0F0"/>
                </a:solidFill>
              </a:rPr>
              <a:t>(Meryem, 19/20.) </a:t>
            </a:r>
            <a:r>
              <a:rPr lang="tr-TR" sz="3200" dirty="0" smtClean="0"/>
              <a:t>«Allah bir de, iffetini sapasağlam koruyan, İmran kızı Meryem’i de örnek gösterdi. Biz ona ruhumuzdan üfledik.» </a:t>
            </a:r>
            <a:r>
              <a:rPr lang="tr-TR" sz="3200" dirty="0" smtClean="0">
                <a:solidFill>
                  <a:srgbClr val="00B0F0"/>
                </a:solidFill>
              </a:rPr>
              <a:t>(</a:t>
            </a:r>
            <a:r>
              <a:rPr lang="tr-TR" sz="3200" dirty="0" err="1" smtClean="0">
                <a:solidFill>
                  <a:srgbClr val="00B0F0"/>
                </a:solidFill>
              </a:rPr>
              <a:t>Tahrim</a:t>
            </a:r>
            <a:r>
              <a:rPr lang="tr-TR" sz="3200" dirty="0" smtClean="0">
                <a:solidFill>
                  <a:srgbClr val="00B0F0"/>
                </a:solidFill>
              </a:rPr>
              <a:t>, 66/</a:t>
            </a:r>
            <a:r>
              <a:rPr lang="tr-TR" sz="2800" dirty="0" smtClean="0">
                <a:solidFill>
                  <a:srgbClr val="00B0F0"/>
                </a:solidFill>
              </a:rPr>
              <a:t>12.)</a:t>
            </a:r>
            <a:endParaRPr lang="tr-TR" sz="2800" dirty="0">
              <a:solidFill>
                <a:srgbClr val="00B0F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8472" y="2315896"/>
            <a:ext cx="2812473" cy="33644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8759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YARATILIŞ VE KADIN OLGUSU</a:t>
            </a:r>
            <a:endParaRPr lang="tr-TR" dirty="0"/>
          </a:p>
        </p:txBody>
      </p:sp>
      <p:sp>
        <p:nvSpPr>
          <p:cNvPr id="3" name="2 İçerik Yer Tutucusu"/>
          <p:cNvSpPr>
            <a:spLocks noGrp="1"/>
          </p:cNvSpPr>
          <p:nvPr>
            <p:ph idx="1"/>
          </p:nvPr>
        </p:nvSpPr>
        <p:spPr>
          <a:xfrm>
            <a:off x="680322" y="2336872"/>
            <a:ext cx="7918930" cy="3772097"/>
          </a:xfrm>
        </p:spPr>
        <p:txBody>
          <a:bodyPr>
            <a:normAutofit lnSpcReduction="10000"/>
          </a:bodyPr>
          <a:lstStyle/>
          <a:p>
            <a:r>
              <a:rPr lang="tr-TR" sz="2800" b="1" dirty="0" smtClean="0"/>
              <a:t>«Sizi tek bir nefisten yaratan ve kendisiyle huzur bulacağı eşini de ondan var eden, Allah’tır.» </a:t>
            </a:r>
          </a:p>
          <a:p>
            <a:r>
              <a:rPr lang="tr-TR" sz="2800" b="1" dirty="0">
                <a:solidFill>
                  <a:srgbClr val="00B0F0"/>
                </a:solidFill>
              </a:rPr>
              <a:t> </a:t>
            </a:r>
            <a:r>
              <a:rPr lang="tr-TR" sz="2800" b="1" dirty="0" smtClean="0">
                <a:solidFill>
                  <a:srgbClr val="00B0F0"/>
                </a:solidFill>
              </a:rPr>
              <a:t>                               (</a:t>
            </a:r>
            <a:r>
              <a:rPr lang="tr-TR" sz="2800" dirty="0" smtClean="0">
                <a:solidFill>
                  <a:srgbClr val="00B0F0"/>
                </a:solidFill>
              </a:rPr>
              <a:t>Araf, 7/189.)</a:t>
            </a:r>
          </a:p>
          <a:p>
            <a:r>
              <a:rPr lang="tr-TR" sz="2800" b="1" dirty="0" smtClean="0"/>
              <a:t>«Ey insanlar, sizi tek bir nefisten yaratan ve ondan da eşini yaratan ve ikisinden de birçok erkek ve kadınlar (meydana getirip)  yayan Rabbinize karşı gelmekten sakının.»</a:t>
            </a:r>
            <a:r>
              <a:rPr lang="tr-TR" sz="2800" dirty="0" smtClean="0"/>
              <a:t>     </a:t>
            </a:r>
            <a:r>
              <a:rPr lang="tr-TR" sz="2800" dirty="0" smtClean="0">
                <a:solidFill>
                  <a:srgbClr val="00B0F0"/>
                </a:solidFill>
              </a:rPr>
              <a:t>(Nisa, 4/1.)</a:t>
            </a:r>
          </a:p>
          <a:p>
            <a:endParaRPr lang="tr-TR" sz="2800" dirty="0"/>
          </a:p>
        </p:txBody>
      </p:sp>
      <p:pic>
        <p:nvPicPr>
          <p:cNvPr id="1026" name="Picture 2" descr="C:\Users\PC\Desktop\RESİM\IMG_20151109_132836.jpg"/>
          <p:cNvPicPr>
            <a:picLocks noChangeAspect="1" noChangeArrowheads="1"/>
          </p:cNvPicPr>
          <p:nvPr/>
        </p:nvPicPr>
        <p:blipFill>
          <a:blip r:embed="rId3" cstate="print"/>
          <a:srcRect/>
          <a:stretch>
            <a:fillRect/>
          </a:stretch>
        </p:blipFill>
        <p:spPr bwMode="auto">
          <a:xfrm>
            <a:off x="8599252" y="2422187"/>
            <a:ext cx="2986389" cy="30253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 </a:t>
            </a:r>
            <a:r>
              <a:rPr lang="tr-TR" dirty="0" smtClean="0"/>
              <a:t>            EVLENME </a:t>
            </a:r>
            <a:endParaRPr lang="tr-TR" dirty="0"/>
          </a:p>
        </p:txBody>
      </p:sp>
      <p:sp>
        <p:nvSpPr>
          <p:cNvPr id="3" name="İçerik Yer Tutucusu 2"/>
          <p:cNvSpPr>
            <a:spLocks noGrp="1"/>
          </p:cNvSpPr>
          <p:nvPr>
            <p:ph idx="1"/>
          </p:nvPr>
        </p:nvSpPr>
        <p:spPr>
          <a:xfrm>
            <a:off x="332509" y="2036618"/>
            <a:ext cx="11374582" cy="4821382"/>
          </a:xfrm>
        </p:spPr>
        <p:txBody>
          <a:bodyPr>
            <a:normAutofit lnSpcReduction="10000"/>
          </a:bodyPr>
          <a:lstStyle/>
          <a:p>
            <a:pPr>
              <a:buNone/>
            </a:pPr>
            <a:r>
              <a:rPr lang="tr-TR" dirty="0" smtClean="0"/>
              <a:t>    </a:t>
            </a:r>
            <a:r>
              <a:rPr lang="tr-TR" sz="3200" dirty="0" smtClean="0"/>
              <a:t>«(Savaş esiri olarak) sahip olduklarınız hariç</a:t>
            </a:r>
            <a:r>
              <a:rPr lang="tr-TR" sz="3200" dirty="0"/>
              <a:t>, evli kadınlar(la evlenmeniz) da size haram kılındı. Allah’ın size emri budur. </a:t>
            </a:r>
            <a:r>
              <a:rPr lang="tr-TR" sz="3200" dirty="0" smtClean="0"/>
              <a:t>Bunların dışında kalanlar ise, iffetli yaşamak </a:t>
            </a:r>
            <a:r>
              <a:rPr lang="tr-TR" sz="3200" dirty="0"/>
              <a:t>ve zina etmemek </a:t>
            </a:r>
            <a:r>
              <a:rPr lang="tr-TR" sz="3200" dirty="0" smtClean="0"/>
              <a:t>şartıyla mallarınızla (</a:t>
            </a:r>
            <a:r>
              <a:rPr lang="tr-TR" sz="3200" dirty="0" err="1" smtClean="0"/>
              <a:t>mehirlerini</a:t>
            </a:r>
            <a:r>
              <a:rPr lang="tr-TR" sz="3200" dirty="0" smtClean="0"/>
              <a:t> verip) </a:t>
            </a:r>
            <a:r>
              <a:rPr lang="tr-TR" sz="3200" dirty="0"/>
              <a:t>istemeniz size helal kılındı. Onlardan </a:t>
            </a:r>
            <a:r>
              <a:rPr lang="tr-TR" sz="3200" dirty="0" smtClean="0"/>
              <a:t>(nikahlanıp) faydalanmanıza </a:t>
            </a:r>
            <a:r>
              <a:rPr lang="tr-TR" sz="3200" dirty="0"/>
              <a:t>karşılık kararlaştırılmış olan </a:t>
            </a:r>
            <a:r>
              <a:rPr lang="tr-TR" sz="3200" dirty="0" smtClean="0"/>
              <a:t>sabit bir hak olarak kendilerine </a:t>
            </a:r>
            <a:r>
              <a:rPr lang="tr-TR" sz="3200" dirty="0" err="1" smtClean="0"/>
              <a:t>mehirlerini</a:t>
            </a:r>
            <a:r>
              <a:rPr lang="tr-TR" sz="3200" dirty="0" smtClean="0"/>
              <a:t> </a:t>
            </a:r>
            <a:r>
              <a:rPr lang="tr-TR" sz="3200" dirty="0"/>
              <a:t>verin. Mehir </a:t>
            </a:r>
            <a:r>
              <a:rPr lang="tr-TR" sz="3200" dirty="0" smtClean="0"/>
              <a:t>belirlendikten </a:t>
            </a:r>
            <a:r>
              <a:rPr lang="tr-TR" sz="3200" dirty="0"/>
              <a:t>sonra karşılıklı anlaşmanızda bir sakınca yoktur. Şüphesiz Allah ilim ve hikmet sahibidir.» </a:t>
            </a:r>
            <a:r>
              <a:rPr lang="tr-TR" sz="3200" dirty="0">
                <a:solidFill>
                  <a:srgbClr val="00B0F0"/>
                </a:solidFill>
              </a:rPr>
              <a:t>(Nisa, 4/24.)</a:t>
            </a:r>
          </a:p>
          <a:p>
            <a:r>
              <a:rPr lang="tr-TR" sz="3200" b="1" i="1" dirty="0"/>
              <a:t>İslam’da kadının malına değil, bizzat kendisine rağbet edilir. </a:t>
            </a:r>
          </a:p>
        </p:txBody>
      </p:sp>
    </p:spTree>
    <p:extLst>
      <p:ext uri="{BB962C8B-B14F-4D97-AF65-F5344CB8AC3E}">
        <p14:creationId xmlns:p14="http://schemas.microsoft.com/office/powerpoint/2010/main" val="1936400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 </a:t>
            </a:r>
            <a:r>
              <a:rPr lang="tr-TR" dirty="0" smtClean="0"/>
              <a:t>                          MİRAS </a:t>
            </a:r>
            <a:endParaRPr lang="tr-TR" dirty="0"/>
          </a:p>
        </p:txBody>
      </p:sp>
      <p:sp>
        <p:nvSpPr>
          <p:cNvPr id="3" name="İçerik Yer Tutucusu 2"/>
          <p:cNvSpPr>
            <a:spLocks noGrp="1"/>
          </p:cNvSpPr>
          <p:nvPr>
            <p:ph idx="1"/>
          </p:nvPr>
        </p:nvSpPr>
        <p:spPr>
          <a:xfrm>
            <a:off x="221673" y="1741251"/>
            <a:ext cx="9393381" cy="5615513"/>
          </a:xfrm>
        </p:spPr>
        <p:txBody>
          <a:bodyPr>
            <a:noAutofit/>
          </a:bodyPr>
          <a:lstStyle/>
          <a:p>
            <a:endParaRPr lang="tr-TR" sz="1600" dirty="0" smtClean="0"/>
          </a:p>
          <a:p>
            <a:r>
              <a:rPr lang="tr-TR" dirty="0" smtClean="0"/>
              <a:t>«</a:t>
            </a:r>
            <a:r>
              <a:rPr lang="tr-TR" dirty="0"/>
              <a:t>Allah (</a:t>
            </a:r>
            <a:r>
              <a:rPr lang="tr-TR" dirty="0" err="1"/>
              <a:t>c.c</a:t>
            </a:r>
            <a:r>
              <a:rPr lang="tr-TR" dirty="0"/>
              <a:t>.) size </a:t>
            </a:r>
            <a:r>
              <a:rPr lang="tr-TR" dirty="0" smtClean="0"/>
              <a:t>çocuklarınız(</a:t>
            </a:r>
            <a:r>
              <a:rPr lang="tr-TR" dirty="0" err="1" smtClean="0"/>
              <a:t>ın</a:t>
            </a:r>
            <a:r>
              <a:rPr lang="tr-TR" dirty="0" smtClean="0"/>
              <a:t> alacağı miras) hakkında </a:t>
            </a:r>
            <a:r>
              <a:rPr lang="tr-TR" dirty="0"/>
              <a:t>erkeğe, kadının payının iki misli vermenizi emreder. Çocuklar ikiden fazla </a:t>
            </a:r>
            <a:r>
              <a:rPr lang="tr-TR" dirty="0" smtClean="0"/>
              <a:t>kız iseler ölenin geriye </a:t>
            </a:r>
            <a:r>
              <a:rPr lang="tr-TR" dirty="0"/>
              <a:t>bıraktığının üçte ikisi onlarındır. Eğer yalnız bir </a:t>
            </a:r>
            <a:r>
              <a:rPr lang="tr-TR" dirty="0" smtClean="0"/>
              <a:t>kız ise, (mirasın) yarısı </a:t>
            </a:r>
            <a:r>
              <a:rPr lang="tr-TR" dirty="0"/>
              <a:t>onundur. Ölenin çocuğu varsa, ana babasından her birinin mirastan altıda bir hissesi vardır. Eğer çocuğu yok da ana babası ona varis olmuş ise, annesine üçte bir( düşer), eğer ölenin kardeşleri varsa, anasına altıda bir düşer. </a:t>
            </a:r>
            <a:r>
              <a:rPr lang="tr-TR" dirty="0" smtClean="0"/>
              <a:t>(Bütün </a:t>
            </a:r>
            <a:r>
              <a:rPr lang="tr-TR" dirty="0"/>
              <a:t>bu paylar ölenin) yapacağı vasiyetten ve borçtan sonradır. Babalarınız ve oğullarınızdan hangisinin size daha faydalı olduğunu bilemezsiniz. Bunlar Allah (</a:t>
            </a:r>
            <a:r>
              <a:rPr lang="tr-TR" dirty="0" err="1"/>
              <a:t>c.c</a:t>
            </a:r>
            <a:r>
              <a:rPr lang="tr-TR" dirty="0"/>
              <a:t>.) tarafından konmuş farzlardır. Şüphesiz Allah ilim ve hikmet sahibidir.» </a:t>
            </a:r>
            <a:r>
              <a:rPr lang="tr-TR" dirty="0">
                <a:solidFill>
                  <a:srgbClr val="00B0F0"/>
                </a:solidFill>
              </a:rPr>
              <a:t>(Nisa, 4/11.)</a:t>
            </a:r>
          </a:p>
          <a:p>
            <a:r>
              <a:rPr lang="tr-TR" dirty="0"/>
              <a:t>İslam miras hukukunda paylarla mükellefler arasında bir denge unsuru vardır. </a:t>
            </a:r>
          </a:p>
        </p:txBody>
      </p:sp>
      <p:pic>
        <p:nvPicPr>
          <p:cNvPr id="4" name="Resim 3"/>
          <p:cNvPicPr>
            <a:picLocks noChangeAspect="1"/>
          </p:cNvPicPr>
          <p:nvPr/>
        </p:nvPicPr>
        <p:blipFill>
          <a:blip r:embed="rId3"/>
          <a:stretch>
            <a:fillRect/>
          </a:stretch>
        </p:blipFill>
        <p:spPr>
          <a:xfrm>
            <a:off x="9739744" y="2613667"/>
            <a:ext cx="2249239" cy="28865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94864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 </a:t>
            </a:r>
            <a:r>
              <a:rPr lang="tr-TR" dirty="0" smtClean="0"/>
              <a:t>                MİRAS</a:t>
            </a:r>
            <a:endParaRPr lang="tr-TR" dirty="0"/>
          </a:p>
        </p:txBody>
      </p:sp>
      <p:sp>
        <p:nvSpPr>
          <p:cNvPr id="3" name="İçerik Yer Tutucusu 2"/>
          <p:cNvSpPr>
            <a:spLocks noGrp="1"/>
          </p:cNvSpPr>
          <p:nvPr>
            <p:ph idx="1"/>
          </p:nvPr>
        </p:nvSpPr>
        <p:spPr>
          <a:xfrm>
            <a:off x="0" y="2008909"/>
            <a:ext cx="10709564" cy="4627418"/>
          </a:xfrm>
        </p:spPr>
        <p:txBody>
          <a:bodyPr>
            <a:normAutofit fontScale="92500" lnSpcReduction="20000"/>
          </a:bodyPr>
          <a:lstStyle/>
          <a:p>
            <a:r>
              <a:rPr lang="tr-TR" dirty="0" smtClean="0"/>
              <a:t>«Yapacakları vasiyetten ve borçtan sonra kadınlarınızın, eğer çocukları yoksa bıraktıklarının yarısı sizindir. Çocuklar varsa bıraktıklarının dörtte biri sizindir. Çocuğunuz yoksa sizin de, yapacağınız vasiyet ve borçtan sonra, bıraktığınızın dörtte biri zevcelerinizindir. Çocuğunuz varsa, bıraktığınızın sekizde biri onlarındır. Eğer erkek veya kadının, ana babası ve çocukları bulunmadığı halde (</a:t>
            </a:r>
            <a:r>
              <a:rPr lang="tr-TR" dirty="0" err="1" smtClean="0"/>
              <a:t>kelale</a:t>
            </a:r>
            <a:r>
              <a:rPr lang="tr-TR" dirty="0" smtClean="0"/>
              <a:t>) malı mirasçılara kalırsa ve bir erkek yahut bir kız kardeşi varsa, her birine altıda bir düşer. Bundan fazla iseler, üçte bire ortaktırlar. Bu paylaşım, yapılacak vasiyetten ve borçtan sonra, kimse zarara uğramaksızın olacaktır. Bunlar Allah’tan size emridir. Allah her şeyi hakkıyla bilendir, halimdir.» </a:t>
            </a:r>
            <a:r>
              <a:rPr lang="tr-TR" dirty="0" smtClean="0">
                <a:solidFill>
                  <a:srgbClr val="00B0F0"/>
                </a:solidFill>
              </a:rPr>
              <a:t>(Nisa, 4/12.)</a:t>
            </a:r>
          </a:p>
          <a:p>
            <a:r>
              <a:rPr lang="tr-TR" dirty="0" smtClean="0"/>
              <a:t>«Ey iman edenler, </a:t>
            </a:r>
            <a:r>
              <a:rPr lang="tr-TR" b="1" dirty="0" smtClean="0"/>
              <a:t>kadınlara zorla mirasçı olmanız </a:t>
            </a:r>
            <a:r>
              <a:rPr lang="tr-TR" dirty="0" smtClean="0"/>
              <a:t>size helal değildir. Apaçık bir hayasızlık yapmadıkça, </a:t>
            </a:r>
            <a:r>
              <a:rPr lang="tr-TR" b="1" dirty="0" smtClean="0"/>
              <a:t>onlara verdiğinizin bir kısmını ele geçirmek için kadınları sıkıştırmayın</a:t>
            </a:r>
            <a:r>
              <a:rPr lang="tr-TR" dirty="0" smtClean="0"/>
              <a:t>. Onlarla iyi geçinin. Eğer onlardan hoşlanmadıysanız, (bilin ki) Allah’ın hakkınızda çok hayırlı kılacağı bir şeyden de hoşlanmamış olabilirsiniz.» </a:t>
            </a:r>
            <a:r>
              <a:rPr lang="tr-TR" dirty="0" smtClean="0">
                <a:solidFill>
                  <a:srgbClr val="00B0F0"/>
                </a:solidFill>
              </a:rPr>
              <a:t>(Nisa, 4/19.)</a:t>
            </a:r>
          </a:p>
          <a:p>
            <a:r>
              <a:rPr lang="tr-TR" b="1" dirty="0" smtClean="0"/>
              <a:t>Özellikle bu ayetin «kadına yönelik sosyolojik ve psikolojik şiddeti» önleme amaçlı olduğu görülmektedir.</a:t>
            </a:r>
            <a:endParaRPr lang="tr-TR" b="1" dirty="0"/>
          </a:p>
        </p:txBody>
      </p:sp>
    </p:spTree>
    <p:extLst>
      <p:ext uri="{BB962C8B-B14F-4D97-AF65-F5344CB8AC3E}">
        <p14:creationId xmlns:p14="http://schemas.microsoft.com/office/powerpoint/2010/main" val="2536356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r>
              <a:rPr lang="tr-TR" dirty="0"/>
              <a:t> </a:t>
            </a:r>
            <a:r>
              <a:rPr lang="tr-TR" dirty="0" smtClean="0"/>
              <a:t>            </a:t>
            </a:r>
            <a:br>
              <a:rPr lang="tr-TR" dirty="0" smtClean="0"/>
            </a:br>
            <a:r>
              <a:rPr lang="tr-TR" dirty="0"/>
              <a:t> </a:t>
            </a:r>
            <a:r>
              <a:rPr lang="tr-TR" dirty="0" smtClean="0"/>
              <a:t>                              ŞAHİTLİK </a:t>
            </a:r>
            <a:br>
              <a:rPr lang="tr-TR" dirty="0" smtClean="0"/>
            </a:br>
            <a:endParaRPr lang="tr-TR" dirty="0"/>
          </a:p>
        </p:txBody>
      </p:sp>
      <p:sp>
        <p:nvSpPr>
          <p:cNvPr id="3" name="İçerik Yer Tutucusu 2"/>
          <p:cNvSpPr>
            <a:spLocks noGrp="1"/>
          </p:cNvSpPr>
          <p:nvPr>
            <p:ph idx="1"/>
          </p:nvPr>
        </p:nvSpPr>
        <p:spPr>
          <a:xfrm>
            <a:off x="346364" y="2105891"/>
            <a:ext cx="10917381" cy="4433454"/>
          </a:xfrm>
        </p:spPr>
        <p:txBody>
          <a:bodyPr>
            <a:normAutofit lnSpcReduction="10000"/>
          </a:bodyPr>
          <a:lstStyle/>
          <a:p>
            <a:r>
              <a:rPr lang="tr-TR" dirty="0" smtClean="0"/>
              <a:t>«Ey iman edenler, belli bir süre için birbirinize borçlandığınızda onu yazın. Aranızdan bir yazıcı, onu adaletle yazsın. Hiçbir yazıcı Allah'ın kendisine öğrettiği gibi yazmaktan geri durmasın, (her şeyi olduğu gibi) yazsın. Üzerinde hak olan kimse de yazdırsın. Rabbinden korksun ve borcunu asla eksik yazdırmasın. Şayet borçlu aklı ermeyen veya zayıf, yahut kendisi söyleyip yazdıramayacak durumdaysa, velisi adaletle yazsın. Erkeklerinizden iki de şahit bulundurun. Eğer iki erkek bulunmazsa rıza göstereceğiniz şahitlerden bir erkek ile –biri unutacak olursa diğerinin ona hatırlatması için iki kadını şahit tutun, çağrıldıkları vakit şahitler gitmemezlik etmesin. Büyük veya küçük, vadesine kadar hiçbir şeyi yazmaktan sakın üşenmeyin.» </a:t>
            </a:r>
            <a:r>
              <a:rPr lang="tr-TR" dirty="0" smtClean="0">
                <a:solidFill>
                  <a:srgbClr val="00B0F0"/>
                </a:solidFill>
              </a:rPr>
              <a:t>(Bakara, 2/282.)</a:t>
            </a:r>
          </a:p>
          <a:p>
            <a:r>
              <a:rPr lang="tr-TR" dirty="0" smtClean="0"/>
              <a:t>Böylece İslam</a:t>
            </a:r>
            <a:r>
              <a:rPr lang="tr-TR" dirty="0" smtClean="0">
                <a:solidFill>
                  <a:srgbClr val="00B0F0"/>
                </a:solidFill>
              </a:rPr>
              <a:t>, </a:t>
            </a:r>
            <a:r>
              <a:rPr lang="tr-TR" b="1" dirty="0" smtClean="0">
                <a:solidFill>
                  <a:srgbClr val="00B0F0"/>
                </a:solidFill>
              </a:rPr>
              <a:t>noterliğin esaslarını koymuş</a:t>
            </a:r>
            <a:r>
              <a:rPr lang="tr-TR" dirty="0" smtClean="0"/>
              <a:t>; alacak ve borcun korunmasını sağlamıştır.</a:t>
            </a:r>
            <a:endParaRPr lang="tr-TR" dirty="0"/>
          </a:p>
        </p:txBody>
      </p:sp>
    </p:spTree>
    <p:extLst>
      <p:ext uri="{BB962C8B-B14F-4D97-AF65-F5344CB8AC3E}">
        <p14:creationId xmlns:p14="http://schemas.microsoft.com/office/powerpoint/2010/main" val="1033834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 </a:t>
            </a:r>
            <a:r>
              <a:rPr lang="tr-TR" dirty="0" smtClean="0"/>
              <a:t>                    ÖRTÜNME </a:t>
            </a:r>
            <a:endParaRPr lang="tr-TR" dirty="0"/>
          </a:p>
        </p:txBody>
      </p:sp>
      <p:sp>
        <p:nvSpPr>
          <p:cNvPr id="3" name="İçerik Yer Tutucusu 2"/>
          <p:cNvSpPr>
            <a:spLocks noGrp="1"/>
          </p:cNvSpPr>
          <p:nvPr>
            <p:ph idx="1"/>
          </p:nvPr>
        </p:nvSpPr>
        <p:spPr>
          <a:xfrm>
            <a:off x="443346" y="2023672"/>
            <a:ext cx="10945090" cy="4834328"/>
          </a:xfrm>
        </p:spPr>
        <p:txBody>
          <a:bodyPr>
            <a:normAutofit fontScale="77500" lnSpcReduction="20000"/>
          </a:bodyPr>
          <a:lstStyle/>
          <a:p>
            <a:pPr marL="0" indent="0">
              <a:buNone/>
            </a:pPr>
            <a:r>
              <a:rPr lang="tr-TR" dirty="0"/>
              <a:t>    </a:t>
            </a:r>
            <a:endParaRPr lang="tr-TR" dirty="0" smtClean="0"/>
          </a:p>
          <a:p>
            <a:pPr marL="0" indent="0">
              <a:buNone/>
            </a:pPr>
            <a:r>
              <a:rPr lang="tr-TR" sz="2600" dirty="0" smtClean="0"/>
              <a:t> </a:t>
            </a:r>
            <a:r>
              <a:rPr lang="tr-TR" sz="2600" dirty="0"/>
              <a:t>«Ey Peygamber, hanımlarına, kızlarına ve mümin kadınlara söyle. (bir ihtiyaç için dışarıya çıktıklarında) dış örtülerini üstlerine alsınlar. Onların tanınmaması ve incitilmemesi için en elverişli olan budur. Allah bağışlayandır, esirgeyendir.» </a:t>
            </a:r>
            <a:r>
              <a:rPr lang="tr-TR" sz="2600" dirty="0" smtClean="0"/>
              <a:t> </a:t>
            </a:r>
            <a:r>
              <a:rPr lang="tr-TR" sz="2600" dirty="0">
                <a:solidFill>
                  <a:srgbClr val="00B0F0"/>
                </a:solidFill>
              </a:rPr>
              <a:t>(</a:t>
            </a:r>
            <a:r>
              <a:rPr lang="tr-TR" sz="2600" dirty="0" err="1">
                <a:solidFill>
                  <a:srgbClr val="00B0F0"/>
                </a:solidFill>
              </a:rPr>
              <a:t>Ahzab</a:t>
            </a:r>
            <a:r>
              <a:rPr lang="tr-TR" sz="2600" dirty="0">
                <a:solidFill>
                  <a:srgbClr val="00B0F0"/>
                </a:solidFill>
              </a:rPr>
              <a:t>, 33/59</a:t>
            </a:r>
            <a:r>
              <a:rPr lang="tr-TR" sz="2600" dirty="0" smtClean="0">
                <a:solidFill>
                  <a:srgbClr val="00B0F0"/>
                </a:solidFill>
              </a:rPr>
              <a:t>.)</a:t>
            </a:r>
          </a:p>
          <a:p>
            <a:pPr marL="0" indent="0">
              <a:buNone/>
            </a:pPr>
            <a:r>
              <a:rPr lang="tr-TR" sz="2600" dirty="0"/>
              <a:t>«İnanan kadınlara söyle, gözlerini (haramdan) sakınsınlar, iffetlerini korusunlar. (Yüz ve el gibi) görünen kısımları hariç, ziynet yerlerini göstermesinler. Başörtülerini ta yakalarının üzerine kadar salsınlar. Ziynetlerini,  kocalarından, yahut babalarından, yahut kocalarının babalarından, yahut oğullarından, yahut üvey oğullarından, yahut erkek kardeşlerinden, yahut erkek kardeşlerinin oğullarından, yahut  kız kardeşlerinin oğullarından, yahut </a:t>
            </a:r>
            <a:r>
              <a:rPr lang="tr-TR" sz="2600" dirty="0" err="1"/>
              <a:t>müslüman</a:t>
            </a:r>
            <a:r>
              <a:rPr lang="tr-TR" sz="2600" dirty="0"/>
              <a:t> kadınlardan, yahut sahip oldukları kölelerden, yahut erkekliği kalmamış hizmetçi hizmetçilerden, yahut da henüz kadınların mahrem yerlerine vakıf olmayan çocuklardan başkalarına göstermesinler. Gizledikleri ziynetleri anlaşılsın diye ayaklarını yere vurmasınlar. Ey Müminler, hep birlikte Allah’a tövbe edin ki, kurtuluşa eresiniz.» </a:t>
            </a:r>
            <a:r>
              <a:rPr lang="tr-TR" sz="2600" dirty="0">
                <a:solidFill>
                  <a:srgbClr val="00B0F0"/>
                </a:solidFill>
              </a:rPr>
              <a:t>(Nur, 24/31</a:t>
            </a:r>
            <a:r>
              <a:rPr lang="tr-TR" sz="2600" dirty="0" smtClean="0">
                <a:solidFill>
                  <a:srgbClr val="00B0F0"/>
                </a:solidFill>
              </a:rPr>
              <a:t>.)</a:t>
            </a:r>
            <a:endParaRPr lang="tr-TR" sz="2600" dirty="0">
              <a:solidFill>
                <a:srgbClr val="00B0F0"/>
              </a:solidFill>
            </a:endParaRPr>
          </a:p>
          <a:p>
            <a:pPr marL="0" indent="0">
              <a:buNone/>
            </a:pPr>
            <a:r>
              <a:rPr lang="tr-TR" sz="2600" dirty="0"/>
              <a:t>Bunun sınırları konusunda fıkhi mezhepler arasında bazı farklı görüşler vardır. Çoğunluk kadının iki eli, yüzü ve ayakları hariç vücudun tümünü kapsadığını söyler. </a:t>
            </a:r>
            <a:r>
              <a:rPr lang="tr-TR" sz="2600" dirty="0" err="1"/>
              <a:t>Aslolan</a:t>
            </a:r>
            <a:r>
              <a:rPr lang="tr-TR" sz="2600" dirty="0"/>
              <a:t> iklim şartlarına ve örflere uygun, fazla dikkati çekmeyen giyim tarzıdır. </a:t>
            </a:r>
            <a:r>
              <a:rPr lang="tr-TR" sz="2600" dirty="0" smtClean="0"/>
              <a:t>İslam’ın prensiplerine göre bir tesettürde ölçü, vücut hatlarının belli olmaması ve giysinin şeffaf olmamasıdır. Burada </a:t>
            </a:r>
            <a:r>
              <a:rPr lang="tr-TR" sz="2600" dirty="0"/>
              <a:t>esas olan </a:t>
            </a:r>
            <a:r>
              <a:rPr lang="tr-TR" sz="2600" dirty="0" smtClean="0"/>
              <a:t>tebliğdir</a:t>
            </a:r>
            <a:r>
              <a:rPr lang="tr-TR" sz="2600" dirty="0"/>
              <a:t>. </a:t>
            </a:r>
          </a:p>
        </p:txBody>
      </p:sp>
    </p:spTree>
    <p:extLst>
      <p:ext uri="{BB962C8B-B14F-4D97-AF65-F5344CB8AC3E}">
        <p14:creationId xmlns:p14="http://schemas.microsoft.com/office/powerpoint/2010/main" val="555013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dirty="0" smtClean="0"/>
              <a:t>     KADININ YÖNETİME KATILMASI </a:t>
            </a:r>
            <a:endParaRPr lang="tr-TR" dirty="0"/>
          </a:p>
        </p:txBody>
      </p:sp>
      <p:sp>
        <p:nvSpPr>
          <p:cNvPr id="3" name="İçerik Yer Tutucusu 2"/>
          <p:cNvSpPr>
            <a:spLocks noGrp="1"/>
          </p:cNvSpPr>
          <p:nvPr>
            <p:ph idx="1"/>
          </p:nvPr>
        </p:nvSpPr>
        <p:spPr>
          <a:xfrm>
            <a:off x="680321" y="2336873"/>
            <a:ext cx="10888224" cy="4341018"/>
          </a:xfrm>
        </p:spPr>
        <p:txBody>
          <a:bodyPr>
            <a:normAutofit/>
          </a:bodyPr>
          <a:lstStyle/>
          <a:p>
            <a:r>
              <a:rPr lang="tr-TR" b="1" dirty="0" smtClean="0"/>
              <a:t>Peygamber </a:t>
            </a:r>
            <a:r>
              <a:rPr lang="tr-TR" b="1" dirty="0" err="1" smtClean="0"/>
              <a:t>Efendimiz’in</a:t>
            </a:r>
            <a:r>
              <a:rPr lang="tr-TR" b="1" dirty="0" smtClean="0"/>
              <a:t> (</a:t>
            </a:r>
            <a:r>
              <a:rPr lang="tr-TR" b="1" dirty="0" err="1" smtClean="0"/>
              <a:t>a.s</a:t>
            </a:r>
            <a:r>
              <a:rPr lang="tr-TR" b="1" dirty="0" smtClean="0"/>
              <a:t>.) hem kadın hem erkekten biat alması</a:t>
            </a:r>
            <a:r>
              <a:rPr lang="tr-TR" dirty="0" smtClean="0"/>
              <a:t>, aslında İslam’ın idari sisteminin kadın-erkek demeden halkın tümünün oyuna dayalı olduğunu ortaya koyar. </a:t>
            </a:r>
            <a:r>
              <a:rPr lang="tr-TR" dirty="0"/>
              <a:t>H</a:t>
            </a:r>
            <a:r>
              <a:rPr lang="tr-TR" dirty="0" smtClean="0"/>
              <a:t>z. </a:t>
            </a:r>
            <a:r>
              <a:rPr lang="tr-TR" dirty="0"/>
              <a:t>E</a:t>
            </a:r>
            <a:r>
              <a:rPr lang="tr-TR" dirty="0" smtClean="0"/>
              <a:t>bubekir’den itibaren kadınlardan biat alınmamış olması bu olguyu değiştirmez.</a:t>
            </a:r>
          </a:p>
          <a:p>
            <a:r>
              <a:rPr lang="tr-TR" dirty="0" smtClean="0"/>
              <a:t>Bizans karşısında mağlup olan İran devletinin idaresine bir kadının yönetici olmasına dayandırılan «İdarelerine bir kadın getiren millet iflah olmaz» mealindeki hadis vardır. Ancak, bu rivayetin sıhhati konusunda </a:t>
            </a:r>
            <a:r>
              <a:rPr lang="tr-TR" dirty="0"/>
              <a:t>Muhaddis </a:t>
            </a:r>
            <a:r>
              <a:rPr lang="tr-TR" dirty="0" smtClean="0"/>
              <a:t>ulema arasında bir </a:t>
            </a:r>
            <a:r>
              <a:rPr lang="tr-TR" dirty="0" err="1" smtClean="0"/>
              <a:t>icma</a:t>
            </a:r>
            <a:r>
              <a:rPr lang="tr-TR" dirty="0" smtClean="0"/>
              <a:t> sağlanamadığı ve bu hususta başka bir hadise de rastlanamadığı görülmektedir. Fikir birliğine varılamamış bir konuda kesin konuşulamayacağı ortadadır.</a:t>
            </a:r>
            <a:endParaRPr lang="tr-TR" dirty="0"/>
          </a:p>
        </p:txBody>
      </p:sp>
    </p:spTree>
    <p:extLst>
      <p:ext uri="{BB962C8B-B14F-4D97-AF65-F5344CB8AC3E}">
        <p14:creationId xmlns:p14="http://schemas.microsoft.com/office/powerpoint/2010/main" val="3723596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SOSYAL HAYATTA KADIN </a:t>
            </a:r>
            <a:endParaRPr lang="tr-TR" dirty="0"/>
          </a:p>
        </p:txBody>
      </p:sp>
      <p:sp>
        <p:nvSpPr>
          <p:cNvPr id="3" name="İçerik Yer Tutucusu 2"/>
          <p:cNvSpPr>
            <a:spLocks noGrp="1"/>
          </p:cNvSpPr>
          <p:nvPr>
            <p:ph idx="1"/>
          </p:nvPr>
        </p:nvSpPr>
        <p:spPr>
          <a:xfrm>
            <a:off x="277091" y="2105891"/>
            <a:ext cx="11430000" cy="4364182"/>
          </a:xfrm>
        </p:spPr>
        <p:txBody>
          <a:bodyPr>
            <a:normAutofit/>
          </a:bodyPr>
          <a:lstStyle/>
          <a:p>
            <a:r>
              <a:rPr lang="tr-TR" sz="2800" dirty="0" smtClean="0">
                <a:solidFill>
                  <a:srgbClr val="00B0F0"/>
                </a:solidFill>
              </a:rPr>
              <a:t>Hz. </a:t>
            </a:r>
            <a:r>
              <a:rPr lang="tr-TR" sz="2800" dirty="0" err="1" smtClean="0">
                <a:solidFill>
                  <a:srgbClr val="00B0F0"/>
                </a:solidFill>
              </a:rPr>
              <a:t>Aişe</a:t>
            </a:r>
            <a:r>
              <a:rPr lang="tr-TR" sz="2800" dirty="0" smtClean="0">
                <a:solidFill>
                  <a:srgbClr val="00B0F0"/>
                </a:solidFill>
              </a:rPr>
              <a:t> </a:t>
            </a:r>
            <a:r>
              <a:rPr lang="tr-TR" sz="2800" dirty="0" smtClean="0"/>
              <a:t>(r.a.) bizzat yetimlerin bakımı, iaşe ve ibatesiyle beraber eğitimleriyle de ilgilenmiş, adeta bir </a:t>
            </a:r>
            <a:r>
              <a:rPr lang="tr-TR" sz="2800" b="1" i="1" dirty="0" smtClean="0"/>
              <a:t>Sosyal Hizmet Kurumu Müdiresi</a:t>
            </a:r>
            <a:r>
              <a:rPr lang="tr-TR" sz="2800" b="1" dirty="0" smtClean="0"/>
              <a:t> </a:t>
            </a:r>
            <a:r>
              <a:rPr lang="tr-TR" sz="2800" dirty="0" smtClean="0"/>
              <a:t>gibidir. </a:t>
            </a:r>
          </a:p>
          <a:p>
            <a:r>
              <a:rPr lang="tr-TR" sz="2800" dirty="0" smtClean="0">
                <a:solidFill>
                  <a:srgbClr val="00B0F0"/>
                </a:solidFill>
              </a:rPr>
              <a:t>Şifa Hatun</a:t>
            </a:r>
            <a:r>
              <a:rPr lang="tr-TR" sz="2800" dirty="0" smtClean="0"/>
              <a:t>, ilk Zabıta memurudur. </a:t>
            </a:r>
          </a:p>
          <a:p>
            <a:r>
              <a:rPr lang="tr-TR" sz="2800" dirty="0" smtClean="0">
                <a:solidFill>
                  <a:srgbClr val="00B0F0"/>
                </a:solidFill>
              </a:rPr>
              <a:t>Hz. Hafsa ve </a:t>
            </a:r>
            <a:r>
              <a:rPr lang="tr-TR" sz="2800" dirty="0" err="1" smtClean="0">
                <a:solidFill>
                  <a:srgbClr val="00B0F0"/>
                </a:solidFill>
              </a:rPr>
              <a:t>Ümmü</a:t>
            </a:r>
            <a:r>
              <a:rPr lang="tr-TR" sz="2800" dirty="0" smtClean="0">
                <a:solidFill>
                  <a:srgbClr val="00B0F0"/>
                </a:solidFill>
              </a:rPr>
              <a:t> Seleme</a:t>
            </a:r>
            <a:r>
              <a:rPr lang="tr-TR" sz="2800" dirty="0" smtClean="0"/>
              <a:t> validelerimiz bizzat kadınların eğitimlerini üstlenmişlerdir</a:t>
            </a:r>
            <a:r>
              <a:rPr lang="tr-TR" dirty="0" smtClean="0"/>
              <a:t>.</a:t>
            </a:r>
          </a:p>
          <a:p>
            <a:r>
              <a:rPr lang="tr-TR" sz="2800" dirty="0" smtClean="0"/>
              <a:t>Keza, </a:t>
            </a:r>
            <a:r>
              <a:rPr lang="tr-TR" sz="2800" dirty="0" err="1" smtClean="0"/>
              <a:t>Uhut</a:t>
            </a:r>
            <a:r>
              <a:rPr lang="tr-TR" sz="2800" dirty="0" smtClean="0"/>
              <a:t> savaşında yaralıların bakımıyla ilgilenen Hemşire Bayan Sahabeler vardır.</a:t>
            </a:r>
            <a:endParaRPr lang="tr-TR" sz="2800" dirty="0"/>
          </a:p>
        </p:txBody>
      </p:sp>
    </p:spTree>
    <p:extLst>
      <p:ext uri="{BB962C8B-B14F-4D97-AF65-F5344CB8AC3E}">
        <p14:creationId xmlns:p14="http://schemas.microsoft.com/office/powerpoint/2010/main" val="248656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dirty="0" smtClean="0"/>
              <a:t> </a:t>
            </a:r>
            <a:r>
              <a:rPr lang="tr-TR" dirty="0"/>
              <a:t> </a:t>
            </a:r>
            <a:r>
              <a:rPr lang="tr-TR" dirty="0" smtClean="0"/>
              <a:t>          </a:t>
            </a:r>
            <a:br>
              <a:rPr lang="tr-TR" dirty="0" smtClean="0"/>
            </a:br>
            <a:r>
              <a:rPr lang="tr-TR" dirty="0"/>
              <a:t> </a:t>
            </a:r>
            <a:r>
              <a:rPr lang="tr-TR" dirty="0" smtClean="0"/>
              <a:t>             KADININ İŞ HAYATINA KATILIMI</a:t>
            </a:r>
            <a:br>
              <a:rPr lang="tr-TR" dirty="0" smtClean="0"/>
            </a:br>
            <a:r>
              <a:rPr lang="tr-TR" dirty="0" smtClean="0"/>
              <a:t/>
            </a:r>
            <a:br>
              <a:rPr lang="tr-TR" dirty="0" smtClean="0"/>
            </a:br>
            <a:r>
              <a:rPr lang="tr-TR" dirty="0" smtClean="0"/>
              <a:t>    </a:t>
            </a:r>
            <a:endParaRPr lang="tr-TR" dirty="0"/>
          </a:p>
        </p:txBody>
      </p:sp>
      <p:sp>
        <p:nvSpPr>
          <p:cNvPr id="3" name="İçerik Yer Tutucusu 2"/>
          <p:cNvSpPr>
            <a:spLocks noGrp="1"/>
          </p:cNvSpPr>
          <p:nvPr>
            <p:ph idx="1"/>
          </p:nvPr>
        </p:nvSpPr>
        <p:spPr>
          <a:xfrm>
            <a:off x="149902" y="1993692"/>
            <a:ext cx="8364511" cy="4019938"/>
          </a:xfrm>
        </p:spPr>
        <p:txBody>
          <a:bodyPr>
            <a:normAutofit/>
          </a:bodyPr>
          <a:lstStyle/>
          <a:p>
            <a:endParaRPr lang="tr-TR" dirty="0" smtClean="0"/>
          </a:p>
          <a:p>
            <a:r>
              <a:rPr lang="tr-TR" sz="3600" dirty="0"/>
              <a:t>Dolayısıyla İslam’da kadının iş ve eğitim hayatına iştirakiyle ilgili bir kısıtlama ve sınırlamadan asla söz edilemez. </a:t>
            </a:r>
            <a:r>
              <a:rPr lang="tr-TR" sz="3600" dirty="0" err="1"/>
              <a:t>Örn</a:t>
            </a:r>
            <a:r>
              <a:rPr lang="tr-TR" sz="3600" dirty="0"/>
              <a:t>: Zeynep b. </a:t>
            </a:r>
            <a:r>
              <a:rPr lang="tr-TR" sz="3600" dirty="0" err="1"/>
              <a:t>Cahş’ın</a:t>
            </a:r>
            <a:r>
              <a:rPr lang="tr-TR" sz="3600" dirty="0"/>
              <a:t> bizzat deri atölyesi vardı. </a:t>
            </a:r>
          </a:p>
          <a:p>
            <a:r>
              <a:rPr lang="tr-TR" sz="3600" dirty="0"/>
              <a:t>Hz. </a:t>
            </a:r>
            <a:r>
              <a:rPr lang="tr-TR" sz="3600" dirty="0" smtClean="0"/>
              <a:t>Hatice (</a:t>
            </a:r>
            <a:r>
              <a:rPr lang="tr-TR" sz="3600" dirty="0" err="1" smtClean="0"/>
              <a:t>r.a</a:t>
            </a:r>
            <a:r>
              <a:rPr lang="tr-TR" sz="3600" dirty="0" smtClean="0"/>
              <a:t>.) </a:t>
            </a:r>
            <a:r>
              <a:rPr lang="tr-TR" sz="3600" dirty="0"/>
              <a:t>bir iş kadınıydı</a:t>
            </a:r>
            <a:r>
              <a:rPr lang="tr-TR" dirty="0"/>
              <a:t>. </a:t>
            </a:r>
          </a:p>
        </p:txBody>
      </p:sp>
      <p:pic>
        <p:nvPicPr>
          <p:cNvPr id="4" name="Picture 2"/>
          <p:cNvPicPr>
            <a:picLocks noChangeAspect="1" noChangeArrowheads="1"/>
          </p:cNvPicPr>
          <p:nvPr/>
        </p:nvPicPr>
        <p:blipFill>
          <a:blip r:embed="rId3" cstate="print"/>
          <a:stretch>
            <a:fillRect/>
          </a:stretch>
        </p:blipFill>
        <p:spPr bwMode="auto">
          <a:xfrm>
            <a:off x="8007928" y="2282522"/>
            <a:ext cx="3186546" cy="313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699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dirty="0"/>
              <a:t/>
            </a:r>
            <a:br>
              <a:rPr lang="tr-TR" dirty="0"/>
            </a:br>
            <a:r>
              <a:rPr lang="tr-TR" dirty="0" smtClean="0"/>
              <a:t>KADININ </a:t>
            </a:r>
            <a:r>
              <a:rPr lang="tr-TR" dirty="0"/>
              <a:t>İŞ HAYATINA KATILIMI</a:t>
            </a:r>
            <a:br>
              <a:rPr lang="tr-TR" dirty="0"/>
            </a:b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«Eğer bir eşin yerine başka bir eş alırsanız öbürüne (</a:t>
            </a:r>
            <a:r>
              <a:rPr lang="tr-TR" dirty="0" err="1"/>
              <a:t>mehir</a:t>
            </a:r>
            <a:r>
              <a:rPr lang="tr-TR" dirty="0"/>
              <a:t> olarak) </a:t>
            </a:r>
            <a:r>
              <a:rPr lang="tr-TR" b="1" dirty="0"/>
              <a:t>yüklerle mal vermiş olsanız dahi ondan hiçbir şeyi geri almayın. </a:t>
            </a:r>
            <a:r>
              <a:rPr lang="tr-TR" dirty="0"/>
              <a:t>İftira ederek ve bile bile günaha girerek mi verdiğinizi geri alacaksınız?» «Hem siz eşlerinizle birleşmiş ve onlar da sizden sağlam bir söz almış iken, onu nasıl (geri) alırsınız?»</a:t>
            </a:r>
          </a:p>
          <a:p>
            <a:r>
              <a:rPr lang="tr-TR" dirty="0"/>
              <a:t> </a:t>
            </a:r>
            <a:r>
              <a:rPr lang="tr-TR" dirty="0">
                <a:solidFill>
                  <a:srgbClr val="00B0F0"/>
                </a:solidFill>
              </a:rPr>
              <a:t>(Nisa, 4/20-21.) </a:t>
            </a:r>
            <a:endParaRPr lang="tr-TR" dirty="0" smtClean="0">
              <a:solidFill>
                <a:srgbClr val="00B0F0"/>
              </a:solidFill>
            </a:endParaRPr>
          </a:p>
          <a:p>
            <a:r>
              <a:rPr lang="tr-TR" dirty="0" smtClean="0"/>
              <a:t>«Allah’ın kiminizi kiminize üstün kılmaya vesile yaptığı şeyleri (haset ederek) arzu edip durmayın. </a:t>
            </a:r>
            <a:r>
              <a:rPr lang="tr-TR" b="1" dirty="0" smtClean="0">
                <a:solidFill>
                  <a:srgbClr val="00B0F0"/>
                </a:solidFill>
              </a:rPr>
              <a:t>Erkeklere kazandıklarından bir pay, kadınlara da kazandıklarından bir pay vardır</a:t>
            </a:r>
            <a:r>
              <a:rPr lang="tr-TR" dirty="0" smtClean="0"/>
              <a:t>. Allah’tan O’nun lütfunu isteyin. Şüphesiz Allah her şeyi hakkıyla Bilendir.» </a:t>
            </a:r>
            <a:r>
              <a:rPr lang="tr-TR" dirty="0" smtClean="0">
                <a:solidFill>
                  <a:srgbClr val="00B0F0"/>
                </a:solidFill>
              </a:rPr>
              <a:t>(Nisa, 4/32.)</a:t>
            </a:r>
            <a:endParaRPr lang="tr-TR" dirty="0" smtClean="0"/>
          </a:p>
          <a:p>
            <a:r>
              <a:rPr lang="tr-TR" b="1" dirty="0" smtClean="0"/>
              <a:t>Bu ayetlerin «kadına ve insana yönelik </a:t>
            </a:r>
            <a:r>
              <a:rPr lang="tr-TR" b="1" i="1" dirty="0"/>
              <a:t>ekonomik</a:t>
            </a:r>
            <a:r>
              <a:rPr lang="tr-TR" b="1" dirty="0"/>
              <a:t> </a:t>
            </a:r>
            <a:r>
              <a:rPr lang="tr-TR" b="1" i="1" dirty="0"/>
              <a:t>şiddet</a:t>
            </a:r>
            <a:r>
              <a:rPr lang="tr-TR" b="1" dirty="0"/>
              <a:t>i </a:t>
            </a:r>
            <a:r>
              <a:rPr lang="tr-TR" b="1" dirty="0" smtClean="0"/>
              <a:t>önleme» </a:t>
            </a:r>
            <a:r>
              <a:rPr lang="tr-TR" b="1" dirty="0"/>
              <a:t>amaçlı olduğu açıktır.</a:t>
            </a:r>
          </a:p>
          <a:p>
            <a:endParaRPr lang="tr-TR" dirty="0"/>
          </a:p>
        </p:txBody>
      </p:sp>
    </p:spTree>
    <p:extLst>
      <p:ext uri="{BB962C8B-B14F-4D97-AF65-F5344CB8AC3E}">
        <p14:creationId xmlns:p14="http://schemas.microsoft.com/office/powerpoint/2010/main" val="1399392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277092"/>
            <a:ext cx="9613861" cy="1468582"/>
          </a:xfrm>
        </p:spPr>
        <p:txBody>
          <a:bodyPr/>
          <a:lstStyle/>
          <a:p>
            <a:r>
              <a:rPr lang="tr-TR" dirty="0"/>
              <a:t> </a:t>
            </a:r>
            <a:br>
              <a:rPr lang="tr-TR" dirty="0"/>
            </a:br>
            <a:r>
              <a:rPr lang="tr-TR" dirty="0" smtClean="0"/>
              <a:t>                  KADINLARIN EĞİTİMİ</a:t>
            </a:r>
            <a:endParaRPr lang="tr-TR" dirty="0"/>
          </a:p>
        </p:txBody>
      </p:sp>
      <p:sp>
        <p:nvSpPr>
          <p:cNvPr id="3" name="İçerik Yer Tutucusu 2"/>
          <p:cNvSpPr>
            <a:spLocks noGrp="1"/>
          </p:cNvSpPr>
          <p:nvPr>
            <p:ph idx="1"/>
          </p:nvPr>
        </p:nvSpPr>
        <p:spPr>
          <a:xfrm>
            <a:off x="207818" y="2050472"/>
            <a:ext cx="11665527" cy="4613563"/>
          </a:xfrm>
        </p:spPr>
        <p:txBody>
          <a:bodyPr>
            <a:normAutofit fontScale="62500" lnSpcReduction="20000"/>
          </a:bodyPr>
          <a:lstStyle/>
          <a:p>
            <a:r>
              <a:rPr lang="tr-TR" sz="3400" dirty="0" err="1" smtClean="0"/>
              <a:t>Ashab</a:t>
            </a:r>
            <a:r>
              <a:rPr lang="tr-TR" sz="3400" dirty="0" smtClean="0"/>
              <a:t> Hanımları </a:t>
            </a:r>
            <a:r>
              <a:rPr lang="tr-TR" sz="3400" dirty="0"/>
              <a:t>haftanın bir günü </a:t>
            </a:r>
            <a:r>
              <a:rPr lang="tr-TR" sz="3400" dirty="0" smtClean="0"/>
              <a:t>Peygamber </a:t>
            </a:r>
            <a:r>
              <a:rPr lang="tr-TR" sz="3400" dirty="0" err="1" smtClean="0"/>
              <a:t>Efendimiz'le</a:t>
            </a:r>
            <a:r>
              <a:rPr lang="tr-TR" sz="3400" dirty="0" smtClean="0"/>
              <a:t> </a:t>
            </a:r>
            <a:r>
              <a:rPr lang="tr-TR" sz="3400" dirty="0"/>
              <a:t>bir araya gelip, sorularını sorup dini </a:t>
            </a:r>
            <a:r>
              <a:rPr lang="tr-TR" sz="3400" dirty="0" smtClean="0"/>
              <a:t>konulara </a:t>
            </a:r>
            <a:r>
              <a:rPr lang="tr-TR" sz="3400" dirty="0"/>
              <a:t>dair cevaplarını </a:t>
            </a:r>
            <a:r>
              <a:rPr lang="tr-TR" sz="3400" dirty="0" smtClean="0"/>
              <a:t>alırlardı</a:t>
            </a:r>
            <a:r>
              <a:rPr lang="tr-TR" sz="3400" dirty="0"/>
              <a:t>.</a:t>
            </a:r>
          </a:p>
          <a:p>
            <a:r>
              <a:rPr lang="tr-TR" sz="3400" b="1" dirty="0"/>
              <a:t>Böyle bir ders sırasında</a:t>
            </a:r>
            <a:r>
              <a:rPr lang="tr-TR" sz="3400" dirty="0"/>
              <a:t> b</a:t>
            </a:r>
            <a:r>
              <a:rPr lang="tr-TR" sz="3400" dirty="0" smtClean="0"/>
              <a:t>ir </a:t>
            </a:r>
            <a:r>
              <a:rPr lang="tr-TR" sz="3400" dirty="0"/>
              <a:t>ara hanımlar kendi aralarında konuşmaya başladılar. Sesleri normalden fazla </a:t>
            </a:r>
            <a:r>
              <a:rPr lang="tr-TR" sz="3400" dirty="0" smtClean="0"/>
              <a:t>yükselmişti. </a:t>
            </a:r>
            <a:r>
              <a:rPr lang="tr-TR" sz="3400" dirty="0"/>
              <a:t>O sırada kapının önünden geçmekte olan Hz. Ömer, </a:t>
            </a:r>
            <a:r>
              <a:rPr lang="tr-TR" sz="3400" dirty="0" err="1" smtClean="0"/>
              <a:t>Resulullah'ın</a:t>
            </a:r>
            <a:r>
              <a:rPr lang="tr-TR" sz="3400" dirty="0" smtClean="0"/>
              <a:t> (</a:t>
            </a:r>
            <a:r>
              <a:rPr lang="tr-TR" sz="3400" dirty="0" err="1" smtClean="0"/>
              <a:t>a.s</a:t>
            </a:r>
            <a:r>
              <a:rPr lang="tr-TR" sz="3400" dirty="0" smtClean="0"/>
              <a:t>.) </a:t>
            </a:r>
            <a:r>
              <a:rPr lang="tr-TR" sz="3400" dirty="0"/>
              <a:t>huzurunda gürültülü konuşulmasından rahatsız </a:t>
            </a:r>
            <a:r>
              <a:rPr lang="tr-TR" sz="3400" dirty="0" smtClean="0"/>
              <a:t>olup </a:t>
            </a:r>
            <a:r>
              <a:rPr lang="tr-TR" sz="3400" dirty="0" smtClean="0">
                <a:solidFill>
                  <a:srgbClr val="00B0F0"/>
                </a:solidFill>
              </a:rPr>
              <a:t>(zira </a:t>
            </a:r>
            <a:r>
              <a:rPr lang="tr-TR" sz="3400" dirty="0" err="1" smtClean="0">
                <a:solidFill>
                  <a:srgbClr val="00B0F0"/>
                </a:solidFill>
              </a:rPr>
              <a:t>Hucurat</a:t>
            </a:r>
            <a:r>
              <a:rPr lang="tr-TR" sz="3400" dirty="0" smtClean="0">
                <a:solidFill>
                  <a:srgbClr val="00B0F0"/>
                </a:solidFill>
              </a:rPr>
              <a:t> suresi ilk ayetlerde bu konuya dikkat çekilmektedir) </a:t>
            </a:r>
            <a:r>
              <a:rPr lang="tr-TR" sz="3400" dirty="0"/>
              <a:t>kapıyı çaldı. Kapıyı aralar aralamaz, onu gören hanımlar hemen sesi soluğu kesip, kendilerine çekidüzen verdiler. Hz. Ömer, bu durumdan da rahatsız oldu ve:</a:t>
            </a:r>
          </a:p>
          <a:p>
            <a:r>
              <a:rPr lang="tr-TR" sz="3400" i="1" dirty="0"/>
              <a:t>"Hanımlar, bu nasıl iş, benden çekiniyorsunuz, ama </a:t>
            </a:r>
            <a:r>
              <a:rPr lang="tr-TR" sz="3400" i="1" dirty="0" err="1"/>
              <a:t>Resulullah'ın</a:t>
            </a:r>
            <a:r>
              <a:rPr lang="tr-TR" sz="3400" i="1" dirty="0"/>
              <a:t> huzurunda gürültülü konuşmaktan sakınmıyorsunuz?"</a:t>
            </a:r>
            <a:r>
              <a:rPr lang="tr-TR" sz="3400" dirty="0"/>
              <a:t> diye kadınları ikaz etmekten kendini alamadı. Bunun üzerine hanımlar, içten gelen bir itirafta bulundular:</a:t>
            </a:r>
          </a:p>
          <a:p>
            <a:r>
              <a:rPr lang="tr-TR" sz="3400" i="1" dirty="0"/>
              <a:t>"</a:t>
            </a:r>
            <a:r>
              <a:rPr lang="tr-TR" sz="3400" b="1" i="1" dirty="0"/>
              <a:t>Ya Ömer sen çok sertsin. </a:t>
            </a:r>
            <a:r>
              <a:rPr lang="tr-TR" sz="3400" b="1" i="1" dirty="0" err="1"/>
              <a:t>Resulullah</a:t>
            </a:r>
            <a:r>
              <a:rPr lang="tr-TR" sz="3400" b="1" i="1" dirty="0"/>
              <a:t> öyle değil</a:t>
            </a:r>
            <a:r>
              <a:rPr lang="tr-TR" sz="3400" i="1" dirty="0"/>
              <a:t>." </a:t>
            </a:r>
            <a:r>
              <a:rPr lang="tr-TR" sz="3400" dirty="0"/>
              <a:t>diye karşılık verdiler.</a:t>
            </a:r>
          </a:p>
          <a:p>
            <a:r>
              <a:rPr lang="tr-TR" sz="3400" dirty="0" smtClean="0"/>
              <a:t>İşte </a:t>
            </a:r>
            <a:r>
              <a:rPr lang="tr-TR" sz="3400" dirty="0"/>
              <a:t>hane-i Saadet, bir nevi hanımlar okulu olmuştu. </a:t>
            </a:r>
            <a:r>
              <a:rPr lang="tr-TR" sz="3400" i="1" dirty="0"/>
              <a:t>Peygamber Efendimizin değişik yaş ve </a:t>
            </a:r>
            <a:r>
              <a:rPr lang="tr-TR" sz="3400" i="1" dirty="0" smtClean="0"/>
              <a:t>kabiliyetteki hanımları mümin hanımlar için bir eğitim-öğretim kadrosu niteliği taşıyordu. </a:t>
            </a:r>
            <a:r>
              <a:rPr lang="tr-TR" sz="3400" dirty="0"/>
              <a:t>Müslüman kadınlar, bir erkeğe sormaktan çekinecekleri </a:t>
            </a:r>
            <a:r>
              <a:rPr lang="tr-TR" sz="3400" dirty="0" smtClean="0"/>
              <a:t>özel halleri </a:t>
            </a:r>
            <a:r>
              <a:rPr lang="tr-TR" sz="3400" dirty="0"/>
              <a:t>konusunda, Hz. Peygamber’in hanımlarına müracaat ederek bilgi sahibi olmuşlardır</a:t>
            </a:r>
            <a:r>
              <a:rPr lang="tr-TR" dirty="0"/>
              <a:t>. </a:t>
            </a:r>
          </a:p>
        </p:txBody>
      </p:sp>
    </p:spTree>
    <p:extLst>
      <p:ext uri="{BB962C8B-B14F-4D97-AF65-F5344CB8AC3E}">
        <p14:creationId xmlns:p14="http://schemas.microsoft.com/office/powerpoint/2010/main" val="219910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VARLIĞIN MAYASINA EKİLENLER</a:t>
            </a:r>
            <a:endParaRPr lang="tr-TR" dirty="0"/>
          </a:p>
        </p:txBody>
      </p:sp>
      <p:pic>
        <p:nvPicPr>
          <p:cNvPr id="1026" name="Picture 2" descr="C:\Users\PC\Desktop\RESİM\IMG_20151114_163051.jpg"/>
          <p:cNvPicPr>
            <a:picLocks noGrp="1" noChangeAspect="1" noChangeArrowheads="1"/>
          </p:cNvPicPr>
          <p:nvPr>
            <p:ph idx="1"/>
          </p:nvPr>
        </p:nvPicPr>
        <p:blipFill>
          <a:blip r:embed="rId3" cstate="print"/>
          <a:srcRect/>
          <a:stretch>
            <a:fillRect/>
          </a:stretch>
        </p:blipFill>
        <p:spPr bwMode="auto">
          <a:xfrm>
            <a:off x="8077200" y="2453166"/>
            <a:ext cx="3304162" cy="32663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Dikdörtgen"/>
          <p:cNvSpPr/>
          <p:nvPr/>
        </p:nvSpPr>
        <p:spPr>
          <a:xfrm>
            <a:off x="612843" y="2101174"/>
            <a:ext cx="7626485" cy="3970318"/>
          </a:xfrm>
          <a:prstGeom prst="rect">
            <a:avLst/>
          </a:prstGeom>
        </p:spPr>
        <p:txBody>
          <a:bodyPr wrap="square">
            <a:spAutoFit/>
          </a:bodyPr>
          <a:lstStyle/>
          <a:p>
            <a:endParaRPr lang="tr-TR" sz="3600" b="1" dirty="0" smtClean="0"/>
          </a:p>
          <a:p>
            <a:r>
              <a:rPr lang="tr-TR" sz="3600" b="1" dirty="0" smtClean="0"/>
              <a:t>«Kendileriyle huzur bulasınız diye sizin için kendi türünüzden eşler yaratması ve aranızda </a:t>
            </a:r>
            <a:r>
              <a:rPr lang="tr-TR" sz="3600" b="1" i="1" dirty="0" smtClean="0">
                <a:solidFill>
                  <a:schemeClr val="tx1">
                    <a:lumMod val="65000"/>
                  </a:schemeClr>
                </a:solidFill>
              </a:rPr>
              <a:t>sevgi ve merhamet </a:t>
            </a:r>
            <a:r>
              <a:rPr lang="tr-TR" sz="3600" b="1" i="1" dirty="0" smtClean="0"/>
              <a:t>v</a:t>
            </a:r>
            <a:r>
              <a:rPr lang="tr-TR" sz="3600" b="1" dirty="0" smtClean="0"/>
              <a:t>ar etmesi de O’nun varlığının delillerindendir.»      </a:t>
            </a:r>
            <a:r>
              <a:rPr lang="tr-TR" sz="3600" dirty="0" smtClean="0">
                <a:solidFill>
                  <a:srgbClr val="00B0F0"/>
                </a:solidFill>
              </a:rPr>
              <a:t>(Rum, 30/19.)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SEVGİLİ PEYGAMBERİMİZ (A.S.) BUYURUYOR:</a:t>
            </a:r>
            <a:endParaRPr lang="tr-TR" dirty="0"/>
          </a:p>
        </p:txBody>
      </p:sp>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26483" y="2488139"/>
            <a:ext cx="2838984" cy="29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Metin Yer Tutucusu 3"/>
          <p:cNvSpPr>
            <a:spLocks noGrp="1"/>
          </p:cNvSpPr>
          <p:nvPr>
            <p:ph type="body" sz="half" idx="2"/>
          </p:nvPr>
        </p:nvSpPr>
        <p:spPr>
          <a:xfrm>
            <a:off x="680322" y="2336872"/>
            <a:ext cx="7354406" cy="3599317"/>
          </a:xfrm>
        </p:spPr>
        <p:txBody>
          <a:bodyPr/>
          <a:lstStyle/>
          <a:p>
            <a:r>
              <a:rPr lang="tr-TR" sz="2800" dirty="0" smtClean="0"/>
              <a:t>«</a:t>
            </a:r>
            <a:r>
              <a:rPr lang="tr-TR" sz="3600" dirty="0"/>
              <a:t>İlim öğrenmek her kadın ve erkeğe farzdır.»</a:t>
            </a:r>
          </a:p>
          <a:p>
            <a:r>
              <a:rPr lang="tr-TR" sz="2000" dirty="0" smtClean="0"/>
              <a:t>(</a:t>
            </a:r>
            <a:r>
              <a:rPr lang="tr-TR" sz="2000" dirty="0" err="1"/>
              <a:t>İbn</a:t>
            </a:r>
            <a:r>
              <a:rPr lang="tr-TR" sz="2000" dirty="0"/>
              <a:t> </a:t>
            </a:r>
            <a:r>
              <a:rPr lang="tr-TR" sz="2000" dirty="0" err="1"/>
              <a:t>Mace</a:t>
            </a:r>
            <a:r>
              <a:rPr lang="tr-TR" sz="2000" dirty="0"/>
              <a:t>, Mukaddime, 17</a:t>
            </a:r>
            <a:r>
              <a:rPr lang="tr-TR" sz="2000" dirty="0" smtClean="0"/>
              <a:t>)</a:t>
            </a:r>
            <a:endParaRPr lang="tr-TR" sz="2000" dirty="0"/>
          </a:p>
        </p:txBody>
      </p:sp>
    </p:spTree>
    <p:extLst>
      <p:ext uri="{BB962C8B-B14F-4D97-AF65-F5344CB8AC3E}">
        <p14:creationId xmlns:p14="http://schemas.microsoft.com/office/powerpoint/2010/main" val="3326612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FOTOĞRAF\IMG_20170316_141714.jpg"/>
          <p:cNvPicPr>
            <a:picLocks noChangeAspect="1" noChangeArrowheads="1"/>
          </p:cNvPicPr>
          <p:nvPr/>
        </p:nvPicPr>
        <p:blipFill>
          <a:blip r:embed="rId3" cstate="print"/>
          <a:srcRect/>
          <a:stretch>
            <a:fillRect/>
          </a:stretch>
        </p:blipFill>
        <p:spPr bwMode="auto">
          <a:xfrm>
            <a:off x="554477" y="2095308"/>
            <a:ext cx="7365382" cy="32416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2 Dikdörtgen"/>
          <p:cNvSpPr/>
          <p:nvPr/>
        </p:nvSpPr>
        <p:spPr>
          <a:xfrm>
            <a:off x="419725" y="836713"/>
            <a:ext cx="10469948" cy="1077218"/>
          </a:xfrm>
          <a:prstGeom prst="rect">
            <a:avLst/>
          </a:prstGeom>
        </p:spPr>
        <p:txBody>
          <a:bodyPr wrap="square">
            <a:spAutoFit/>
          </a:bodyPr>
          <a:lstStyle/>
          <a:p>
            <a:r>
              <a:rPr lang="tr-TR" sz="2400" b="1" dirty="0" smtClean="0"/>
              <a:t>“</a:t>
            </a:r>
            <a:r>
              <a:rPr lang="tr-TR" sz="3200" b="1" u="sng" dirty="0" smtClean="0"/>
              <a:t>Çocuklarınıza Kadınların, Eş, Vatan Ve Yaşam Olduğunu Öğretin</a:t>
            </a:r>
            <a:r>
              <a:rPr lang="tr-TR" sz="2800" b="1" dirty="0" smtClean="0"/>
              <a:t>.” </a:t>
            </a:r>
            <a:endParaRPr lang="tr-TR" sz="2800" b="1" dirty="0"/>
          </a:p>
        </p:txBody>
      </p:sp>
      <p:sp>
        <p:nvSpPr>
          <p:cNvPr id="2" name="Dikdörtgen 1"/>
          <p:cNvSpPr/>
          <p:nvPr/>
        </p:nvSpPr>
        <p:spPr>
          <a:xfrm>
            <a:off x="554477" y="3574119"/>
            <a:ext cx="10189237" cy="2523768"/>
          </a:xfrm>
          <a:prstGeom prst="rect">
            <a:avLst/>
          </a:prstGeom>
        </p:spPr>
        <p:txBody>
          <a:bodyPr wrap="square">
            <a:spAutoFit/>
          </a:bodyPr>
          <a:lstStyle/>
          <a:p>
            <a:endParaRPr lang="tr-TR" dirty="0"/>
          </a:p>
          <a:p>
            <a:endParaRPr lang="tr-TR" dirty="0"/>
          </a:p>
          <a:p>
            <a:endParaRPr lang="tr-TR" dirty="0"/>
          </a:p>
          <a:p>
            <a:endParaRPr lang="tr-TR" dirty="0"/>
          </a:p>
          <a:p>
            <a:endParaRPr lang="tr-TR" dirty="0"/>
          </a:p>
          <a:p>
            <a:endParaRPr lang="tr-TR" dirty="0"/>
          </a:p>
          <a:p>
            <a:endParaRPr lang="tr-TR" dirty="0"/>
          </a:p>
          <a:p>
            <a:r>
              <a:rPr lang="tr-TR" sz="3200" dirty="0" smtClean="0"/>
              <a:t>TEŞEKKÜR </a:t>
            </a:r>
            <a:r>
              <a:rPr lang="tr-TR" sz="3200" dirty="0"/>
              <a:t>EDERİZ.</a:t>
            </a:r>
          </a:p>
        </p:txBody>
      </p:sp>
    </p:spTree>
    <p:extLst>
      <p:ext uri="{BB962C8B-B14F-4D97-AF65-F5344CB8AC3E}">
        <p14:creationId xmlns:p14="http://schemas.microsoft.com/office/powerpoint/2010/main" val="206620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YARATILIŞ VE KADIN OLGUSU</a:t>
            </a:r>
            <a:endParaRPr lang="tr-TR" dirty="0"/>
          </a:p>
        </p:txBody>
      </p:sp>
      <p:sp>
        <p:nvSpPr>
          <p:cNvPr id="3" name="2 İçerik Yer Tutucusu"/>
          <p:cNvSpPr>
            <a:spLocks noGrp="1"/>
          </p:cNvSpPr>
          <p:nvPr>
            <p:ph idx="1"/>
          </p:nvPr>
        </p:nvSpPr>
        <p:spPr>
          <a:xfrm>
            <a:off x="165370" y="2091447"/>
            <a:ext cx="11514012" cy="4392480"/>
          </a:xfrm>
        </p:spPr>
        <p:txBody>
          <a:bodyPr>
            <a:normAutofit/>
          </a:bodyPr>
          <a:lstStyle/>
          <a:p>
            <a:endParaRPr lang="tr-TR" dirty="0" smtClean="0"/>
          </a:p>
          <a:p>
            <a:r>
              <a:rPr lang="tr-TR" dirty="0" smtClean="0"/>
              <a:t>«</a:t>
            </a:r>
            <a:r>
              <a:rPr lang="tr-TR" sz="2800" dirty="0" smtClean="0"/>
              <a:t>Dedik ki: «Ey Adem! Sen ve eşin cennete yerleşin, orada dilediğiniz gibi bol bol yiyin ama şu ağaca yaklaşmayın. Yoksa, zalimlerden olursunuz» dedik. </a:t>
            </a:r>
            <a:endParaRPr lang="tr-TR" sz="2800" dirty="0" smtClean="0">
              <a:solidFill>
                <a:srgbClr val="00B0F0"/>
              </a:solidFill>
            </a:endParaRPr>
          </a:p>
          <a:p>
            <a:r>
              <a:rPr lang="tr-TR" sz="2800" dirty="0" smtClean="0"/>
              <a:t>«Derken </a:t>
            </a:r>
            <a:r>
              <a:rPr lang="tr-TR" sz="2800" b="1" i="1" dirty="0"/>
              <a:t>ş</a:t>
            </a:r>
            <a:r>
              <a:rPr lang="tr-TR" sz="2800" b="1" i="1" dirty="0" smtClean="0"/>
              <a:t>eytan ayaklarını kaydırdı </a:t>
            </a:r>
            <a:r>
              <a:rPr lang="tr-TR" sz="2800" dirty="0" smtClean="0"/>
              <a:t>ve içinde bulundukları konumdan çıkardı. Bunun üzerine Biz de, «birbirinize düşman olarak inin. Sizin için yeryüzünde belli bir zamana dek barınak </a:t>
            </a:r>
            <a:r>
              <a:rPr lang="tr-TR" sz="2800" dirty="0"/>
              <a:t>ve  </a:t>
            </a:r>
            <a:r>
              <a:rPr lang="tr-TR" sz="2800" dirty="0" smtClean="0"/>
              <a:t>yararlanma vardır» </a:t>
            </a:r>
            <a:r>
              <a:rPr lang="tr-TR" sz="2800" smtClean="0"/>
              <a:t>dedik.» </a:t>
            </a:r>
            <a:r>
              <a:rPr lang="tr-TR" sz="2800" dirty="0" smtClean="0">
                <a:solidFill>
                  <a:srgbClr val="00B0F0"/>
                </a:solidFill>
              </a:rPr>
              <a:t>(Bakara, 2/35-36.)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AİLEDE HAK VE ÖDEVLER</a:t>
            </a:r>
            <a:endParaRPr lang="tr-TR" dirty="0"/>
          </a:p>
        </p:txBody>
      </p:sp>
      <p:sp>
        <p:nvSpPr>
          <p:cNvPr id="3" name="2 İçerik Yer Tutucusu"/>
          <p:cNvSpPr>
            <a:spLocks noGrp="1"/>
          </p:cNvSpPr>
          <p:nvPr>
            <p:ph idx="1"/>
          </p:nvPr>
        </p:nvSpPr>
        <p:spPr>
          <a:xfrm>
            <a:off x="680322" y="2105891"/>
            <a:ext cx="7792469" cy="3830298"/>
          </a:xfrm>
        </p:spPr>
        <p:txBody>
          <a:bodyPr>
            <a:noAutofit/>
          </a:bodyPr>
          <a:lstStyle/>
          <a:p>
            <a:endParaRPr lang="tr-TR" sz="2800" dirty="0" smtClean="0"/>
          </a:p>
          <a:p>
            <a:r>
              <a:rPr lang="tr-TR" sz="2800" dirty="0" smtClean="0"/>
              <a:t>“Erkek, kadın, inanmış olarak kim iyi iş işlerse ona hoş bir hayat yaşatacağız.” </a:t>
            </a:r>
            <a:r>
              <a:rPr lang="tr-TR" sz="2800" dirty="0" smtClean="0">
                <a:solidFill>
                  <a:srgbClr val="00B0F0"/>
                </a:solidFill>
              </a:rPr>
              <a:t>(</a:t>
            </a:r>
            <a:r>
              <a:rPr lang="tr-TR" sz="2800" dirty="0" err="1" smtClean="0">
                <a:solidFill>
                  <a:srgbClr val="00B0F0"/>
                </a:solidFill>
              </a:rPr>
              <a:t>Nahl</a:t>
            </a:r>
            <a:r>
              <a:rPr lang="tr-TR" sz="2800" dirty="0" smtClean="0">
                <a:solidFill>
                  <a:srgbClr val="00B0F0"/>
                </a:solidFill>
              </a:rPr>
              <a:t>, 16/97.)</a:t>
            </a:r>
          </a:p>
          <a:p>
            <a:r>
              <a:rPr lang="tr-TR" sz="2800" dirty="0" smtClean="0"/>
              <a:t>Hz. </a:t>
            </a:r>
            <a:r>
              <a:rPr lang="tr-TR" sz="2800" dirty="0" err="1" smtClean="0"/>
              <a:t>Aişe’den</a:t>
            </a:r>
            <a:r>
              <a:rPr lang="tr-TR" sz="2800" dirty="0" smtClean="0"/>
              <a:t> şöyle rivayet edilir: O (</a:t>
            </a:r>
            <a:r>
              <a:rPr lang="tr-TR" sz="2800" dirty="0" err="1" smtClean="0"/>
              <a:t>a.s</a:t>
            </a:r>
            <a:r>
              <a:rPr lang="tr-TR" sz="2800" dirty="0" smtClean="0"/>
              <a:t>.), ev halkına işlerinde yardım ederdi. Elbisesinin söküğünü diker veya yamar, ayakkabısını tamir ederdi. Ezanı duyunca da namaza giderdi. </a:t>
            </a:r>
            <a:r>
              <a:rPr lang="tr-TR" sz="2800" dirty="0" smtClean="0">
                <a:solidFill>
                  <a:srgbClr val="00B0F0"/>
                </a:solidFill>
              </a:rPr>
              <a:t>(Buhari, </a:t>
            </a:r>
            <a:r>
              <a:rPr lang="tr-TR" sz="2800" dirty="0" err="1" smtClean="0">
                <a:solidFill>
                  <a:srgbClr val="00B0F0"/>
                </a:solidFill>
              </a:rPr>
              <a:t>Nafakat</a:t>
            </a:r>
            <a:r>
              <a:rPr lang="tr-TR" sz="2800" dirty="0" smtClean="0">
                <a:solidFill>
                  <a:srgbClr val="00B0F0"/>
                </a:solidFill>
              </a:rPr>
              <a:t>, 8.)</a:t>
            </a:r>
            <a:endParaRPr lang="tr-TR" sz="2800" dirty="0">
              <a:solidFill>
                <a:srgbClr val="00B0F0"/>
              </a:solidFill>
            </a:endParaRPr>
          </a:p>
        </p:txBody>
      </p:sp>
      <p:pic>
        <p:nvPicPr>
          <p:cNvPr id="3074" name="Picture 2" descr="C:\Users\PC\Desktop\RESİM\IMG_20151113_194856.jpg"/>
          <p:cNvPicPr>
            <a:picLocks noChangeAspect="1" noChangeArrowheads="1"/>
          </p:cNvPicPr>
          <p:nvPr/>
        </p:nvPicPr>
        <p:blipFill>
          <a:blip r:embed="rId3" cstate="print"/>
          <a:srcRect/>
          <a:stretch>
            <a:fillRect/>
          </a:stretch>
        </p:blipFill>
        <p:spPr bwMode="auto">
          <a:xfrm>
            <a:off x="8472792" y="2344365"/>
            <a:ext cx="2960452" cy="33754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3340" y="739373"/>
            <a:ext cx="9613861" cy="1080938"/>
          </a:xfrm>
        </p:spPr>
        <p:txBody>
          <a:bodyPr>
            <a:normAutofit fontScale="90000"/>
          </a:bodyPr>
          <a:lstStyle/>
          <a:p>
            <a:r>
              <a:rPr lang="tr-TR" sz="4000" dirty="0" smtClean="0"/>
              <a:t>             </a:t>
            </a:r>
            <a:br>
              <a:rPr lang="tr-TR" sz="4000" dirty="0" smtClean="0"/>
            </a:br>
            <a:r>
              <a:rPr lang="tr-TR" sz="4000" dirty="0"/>
              <a:t> </a:t>
            </a:r>
            <a:r>
              <a:rPr lang="tr-TR" sz="4000" dirty="0" smtClean="0"/>
              <a:t>                     </a:t>
            </a:r>
            <a:r>
              <a:rPr lang="tr-TR" dirty="0" smtClean="0"/>
              <a:t>KADIN VE İNANÇ </a:t>
            </a:r>
            <a:r>
              <a:rPr lang="tr-TR" sz="3200" dirty="0" smtClean="0"/>
              <a:t/>
            </a:r>
            <a:br>
              <a:rPr lang="tr-TR" sz="3200" dirty="0" smtClean="0"/>
            </a:br>
            <a:endParaRPr lang="tr-TR" sz="3200" dirty="0"/>
          </a:p>
        </p:txBody>
      </p:sp>
      <p:sp>
        <p:nvSpPr>
          <p:cNvPr id="3" name="İçerik Yer Tutucusu 2"/>
          <p:cNvSpPr>
            <a:spLocks noGrp="1"/>
          </p:cNvSpPr>
          <p:nvPr>
            <p:ph idx="1"/>
          </p:nvPr>
        </p:nvSpPr>
        <p:spPr>
          <a:xfrm>
            <a:off x="374073" y="1981200"/>
            <a:ext cx="11471563" cy="4710545"/>
          </a:xfrm>
        </p:spPr>
        <p:txBody>
          <a:bodyPr>
            <a:normAutofit/>
          </a:bodyPr>
          <a:lstStyle/>
          <a:p>
            <a:endParaRPr lang="tr-TR" dirty="0" smtClean="0"/>
          </a:p>
          <a:p>
            <a:r>
              <a:rPr lang="tr-TR" dirty="0" smtClean="0"/>
              <a:t>«Ey Peygamber, Mümin kadınlar, </a:t>
            </a:r>
          </a:p>
          <a:p>
            <a:r>
              <a:rPr lang="tr-TR" dirty="0" smtClean="0"/>
              <a:t>Allah’a hiç bir şeyi ortak koşmamak,</a:t>
            </a:r>
          </a:p>
          <a:p>
            <a:r>
              <a:rPr lang="tr-TR" dirty="0" smtClean="0"/>
              <a:t>Hırsızlık yapmamak,</a:t>
            </a:r>
          </a:p>
          <a:p>
            <a:r>
              <a:rPr lang="tr-TR" dirty="0" smtClean="0"/>
              <a:t>Zina etmemek, </a:t>
            </a:r>
          </a:p>
          <a:p>
            <a:r>
              <a:rPr lang="tr-TR" dirty="0" smtClean="0"/>
              <a:t>Çocuklarını öldürmemek,</a:t>
            </a:r>
          </a:p>
          <a:p>
            <a:r>
              <a:rPr lang="tr-TR" dirty="0" smtClean="0"/>
              <a:t> Elleri ile ayakları arasında bir iftira uydurup getirmek (</a:t>
            </a:r>
            <a:r>
              <a:rPr lang="tr-TR" dirty="0" smtClean="0">
                <a:solidFill>
                  <a:srgbClr val="00B0F0"/>
                </a:solidFill>
              </a:rPr>
              <a:t>gayrı meşru bir çocuk dünyaya getirip onu kocasına nispet ederek iftira etmek)</a:t>
            </a:r>
          </a:p>
          <a:p>
            <a:r>
              <a:rPr lang="tr-TR" dirty="0" smtClean="0"/>
              <a:t>Ve hiçbir iyi işte Sana karşı gelmemek hususunda biat etmeye geldikleri zaman, </a:t>
            </a:r>
            <a:r>
              <a:rPr lang="tr-TR" dirty="0" err="1" smtClean="0"/>
              <a:t>biatlarını</a:t>
            </a:r>
            <a:r>
              <a:rPr lang="tr-TR" dirty="0" smtClean="0"/>
              <a:t> kabul et ve onlar için mağfiret dile. Şüphesiz Allah çok bağışlayan, çok esirgeyendir.»                      </a:t>
            </a:r>
            <a:r>
              <a:rPr lang="tr-TR" dirty="0" smtClean="0">
                <a:solidFill>
                  <a:srgbClr val="00B0F0"/>
                </a:solidFill>
              </a:rPr>
              <a:t>(</a:t>
            </a:r>
            <a:r>
              <a:rPr lang="tr-TR" dirty="0" err="1" smtClean="0">
                <a:solidFill>
                  <a:srgbClr val="00B0F0"/>
                </a:solidFill>
              </a:rPr>
              <a:t>Mümtehine</a:t>
            </a:r>
            <a:r>
              <a:rPr lang="tr-TR" dirty="0" smtClean="0">
                <a:solidFill>
                  <a:srgbClr val="00B0F0"/>
                </a:solidFill>
              </a:rPr>
              <a:t>, 60/12.)</a:t>
            </a:r>
            <a:endParaRPr lang="tr-TR" dirty="0">
              <a:solidFill>
                <a:srgbClr val="00B0F0"/>
              </a:solidFill>
            </a:endParaRPr>
          </a:p>
        </p:txBody>
      </p:sp>
    </p:spTree>
    <p:extLst>
      <p:ext uri="{BB962C8B-B14F-4D97-AF65-F5344CB8AC3E}">
        <p14:creationId xmlns:p14="http://schemas.microsoft.com/office/powerpoint/2010/main" val="220054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0545" y="609600"/>
            <a:ext cx="7580767" cy="1320800"/>
          </a:xfrm>
        </p:spPr>
        <p:txBody>
          <a:bodyPr>
            <a:normAutofit fontScale="90000"/>
          </a:bodyPr>
          <a:lstStyle/>
          <a:p>
            <a:r>
              <a:rPr lang="tr-TR" dirty="0" smtClean="0"/>
              <a:t/>
            </a:r>
            <a:br>
              <a:rPr lang="tr-TR" dirty="0" smtClean="0"/>
            </a:br>
            <a:r>
              <a:rPr lang="tr-TR" dirty="0"/>
              <a:t> </a:t>
            </a:r>
            <a:r>
              <a:rPr lang="tr-TR" dirty="0" smtClean="0"/>
              <a:t>                İNANMIŞ KADINLAR</a:t>
            </a:r>
            <a:br>
              <a:rPr lang="tr-TR" dirty="0" smtClean="0"/>
            </a:br>
            <a:endParaRPr lang="tr-TR" dirty="0"/>
          </a:p>
        </p:txBody>
      </p:sp>
      <p:sp>
        <p:nvSpPr>
          <p:cNvPr id="3" name="İçerik Yer Tutucusu 2"/>
          <p:cNvSpPr>
            <a:spLocks noGrp="1"/>
          </p:cNvSpPr>
          <p:nvPr>
            <p:ph idx="1"/>
          </p:nvPr>
        </p:nvSpPr>
        <p:spPr>
          <a:xfrm>
            <a:off x="680321" y="2336873"/>
            <a:ext cx="10874370" cy="4147054"/>
          </a:xfrm>
        </p:spPr>
        <p:txBody>
          <a:bodyPr>
            <a:normAutofit lnSpcReduction="10000"/>
          </a:bodyPr>
          <a:lstStyle/>
          <a:p>
            <a:r>
              <a:rPr lang="tr-TR" dirty="0" smtClean="0"/>
              <a:t>«Mümin kadınlardan iffetli olanlarla, daha önce kendilerine kitap verilenlerden iffetli kadınlar da, </a:t>
            </a:r>
            <a:r>
              <a:rPr lang="tr-TR" dirty="0" err="1" smtClean="0"/>
              <a:t>mehirlerini</a:t>
            </a:r>
            <a:r>
              <a:rPr lang="tr-TR" dirty="0" smtClean="0"/>
              <a:t> vermeniz şartıyla, evlenmek, zina etmemek ve gizli dost tutmamak üzere size helaldir. Her kim inanılması gerekenleri inkar ederse bütün işlediği boşa gider. O, ahirette de ziyana uğrayanlardandır.» </a:t>
            </a:r>
            <a:r>
              <a:rPr lang="tr-TR" dirty="0" smtClean="0">
                <a:solidFill>
                  <a:srgbClr val="00B0F0"/>
                </a:solidFill>
              </a:rPr>
              <a:t>(Maide, 6/5.)</a:t>
            </a:r>
          </a:p>
          <a:p>
            <a:r>
              <a:rPr lang="tr-TR" dirty="0" smtClean="0"/>
              <a:t>«Mümin erkeklerle mümin kadınlar birbirlerinin dostlarıdır. Onlar iyiliği emreder, kötülükten alıkoyarlar. </a:t>
            </a:r>
            <a:r>
              <a:rPr lang="tr-TR" dirty="0"/>
              <a:t>N</a:t>
            </a:r>
            <a:r>
              <a:rPr lang="tr-TR" dirty="0" smtClean="0"/>
              <a:t>amazı dosdoğru kılar, zekatı verirler. Allah’a ve </a:t>
            </a:r>
            <a:r>
              <a:rPr lang="tr-TR" dirty="0" err="1" smtClean="0"/>
              <a:t>Resulü’ne</a:t>
            </a:r>
            <a:r>
              <a:rPr lang="tr-TR" dirty="0" smtClean="0"/>
              <a:t> itaat ederler. İşte bunlara, Allah (</a:t>
            </a:r>
            <a:r>
              <a:rPr lang="tr-TR" dirty="0" err="1" smtClean="0"/>
              <a:t>c.c</a:t>
            </a:r>
            <a:r>
              <a:rPr lang="tr-TR" dirty="0" smtClean="0"/>
              <a:t>.) merhamet edecektir. Şüphesiz Allah, Azizdir, hikmet Sahibidir.» «Allah </a:t>
            </a:r>
            <a:r>
              <a:rPr lang="tr-TR" b="1" i="1" dirty="0" smtClean="0"/>
              <a:t>mümin erkeklere ve mümin kadınlara</a:t>
            </a:r>
            <a:r>
              <a:rPr lang="tr-TR" dirty="0" smtClean="0"/>
              <a:t>, içinde ebedi kalmak üzere altından ırmaklar akan cennetler ve </a:t>
            </a:r>
            <a:r>
              <a:rPr lang="tr-TR" dirty="0" err="1" smtClean="0"/>
              <a:t>Adn</a:t>
            </a:r>
            <a:r>
              <a:rPr lang="tr-TR" dirty="0" smtClean="0"/>
              <a:t> cennetlerinde çok güzel meskenler vadetti. Allah’ın rızası, bunların hepsinden büyüktür. İşte, büyük kurtuluş da budur.» </a:t>
            </a:r>
            <a:r>
              <a:rPr lang="tr-TR" dirty="0" smtClean="0">
                <a:solidFill>
                  <a:srgbClr val="00B0F0"/>
                </a:solidFill>
              </a:rPr>
              <a:t>(</a:t>
            </a:r>
            <a:r>
              <a:rPr lang="tr-TR" dirty="0" err="1" smtClean="0">
                <a:solidFill>
                  <a:srgbClr val="00B0F0"/>
                </a:solidFill>
              </a:rPr>
              <a:t>Tevbe</a:t>
            </a:r>
            <a:r>
              <a:rPr lang="tr-TR" dirty="0" smtClean="0">
                <a:solidFill>
                  <a:srgbClr val="00B0F0"/>
                </a:solidFill>
              </a:rPr>
              <a:t>, 9/71-72.)</a:t>
            </a:r>
          </a:p>
          <a:p>
            <a:endParaRPr lang="tr-TR" dirty="0"/>
          </a:p>
        </p:txBody>
      </p:sp>
    </p:spTree>
    <p:extLst>
      <p:ext uri="{BB962C8B-B14F-4D97-AF65-F5344CB8AC3E}">
        <p14:creationId xmlns:p14="http://schemas.microsoft.com/office/powerpoint/2010/main" val="1322654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İNANMIŞ KADINLAR</a:t>
            </a:r>
            <a:endParaRPr lang="tr-TR" dirty="0"/>
          </a:p>
        </p:txBody>
      </p:sp>
      <p:sp>
        <p:nvSpPr>
          <p:cNvPr id="3" name="İçerik Yer Tutucusu 2"/>
          <p:cNvSpPr>
            <a:spLocks noGrp="1"/>
          </p:cNvSpPr>
          <p:nvPr>
            <p:ph idx="1"/>
          </p:nvPr>
        </p:nvSpPr>
        <p:spPr>
          <a:xfrm>
            <a:off x="680321" y="2336873"/>
            <a:ext cx="10417170" cy="4188618"/>
          </a:xfrm>
        </p:spPr>
        <p:txBody>
          <a:bodyPr>
            <a:normAutofit fontScale="85000" lnSpcReduction="20000"/>
          </a:bodyPr>
          <a:lstStyle/>
          <a:p>
            <a:r>
              <a:rPr lang="tr-TR" sz="2000" b="1" dirty="0" smtClean="0"/>
              <a:t>«</a:t>
            </a:r>
            <a:r>
              <a:rPr lang="tr-TR" sz="3400" b="1" dirty="0" smtClean="0"/>
              <a:t>Şüphesiz, Müslüman erkeklerle </a:t>
            </a:r>
            <a:r>
              <a:rPr lang="tr-TR" sz="3400" b="1" dirty="0" err="1" smtClean="0"/>
              <a:t>müslüman</a:t>
            </a:r>
            <a:r>
              <a:rPr lang="tr-TR" sz="3400" b="1" dirty="0" smtClean="0"/>
              <a:t> kadınlar, </a:t>
            </a:r>
            <a:r>
              <a:rPr lang="tr-TR" sz="3400" b="1" dirty="0" smtClean="0">
                <a:solidFill>
                  <a:srgbClr val="00B0F0"/>
                </a:solidFill>
              </a:rPr>
              <a:t>Mümin erkeklerle mümin kadınlar, </a:t>
            </a:r>
            <a:r>
              <a:rPr lang="tr-TR" sz="3400" b="1" dirty="0"/>
              <a:t>i</a:t>
            </a:r>
            <a:r>
              <a:rPr lang="tr-TR" sz="3400" b="1" dirty="0" smtClean="0"/>
              <a:t>taatkar </a:t>
            </a:r>
            <a:r>
              <a:rPr lang="tr-TR" sz="3400" b="1" dirty="0"/>
              <a:t>erkeklerle </a:t>
            </a:r>
            <a:r>
              <a:rPr lang="tr-TR" sz="3400" b="1" dirty="0" smtClean="0"/>
              <a:t>itaatkar </a:t>
            </a:r>
            <a:r>
              <a:rPr lang="tr-TR" sz="3400" b="1" dirty="0"/>
              <a:t>kadınlar</a:t>
            </a:r>
            <a:r>
              <a:rPr lang="tr-TR" sz="3400" b="1" dirty="0" smtClean="0"/>
              <a:t>, </a:t>
            </a:r>
            <a:r>
              <a:rPr lang="tr-TR" sz="3400" b="1" dirty="0" smtClean="0">
                <a:solidFill>
                  <a:srgbClr val="00B0F0"/>
                </a:solidFill>
              </a:rPr>
              <a:t>doğru sözlü erkeklerle doğru sözlü kadınlar</a:t>
            </a:r>
            <a:r>
              <a:rPr lang="tr-TR" sz="3400" b="1" dirty="0" smtClean="0"/>
              <a:t>, sabreden erkeklerle sabreden kadınlar, </a:t>
            </a:r>
            <a:r>
              <a:rPr lang="tr-TR" sz="3400" b="1" dirty="0" smtClean="0">
                <a:solidFill>
                  <a:srgbClr val="00B0F0"/>
                </a:solidFill>
              </a:rPr>
              <a:t>Allah’a derinden saygı duyan </a:t>
            </a:r>
            <a:r>
              <a:rPr lang="tr-TR" sz="3400" b="1" dirty="0">
                <a:solidFill>
                  <a:srgbClr val="00B0F0"/>
                </a:solidFill>
              </a:rPr>
              <a:t>erkeklerle Allah’a derinden saygı duyan kadınlar</a:t>
            </a:r>
            <a:r>
              <a:rPr lang="tr-TR" sz="3400" b="1" dirty="0" smtClean="0"/>
              <a:t>, sadaka veren erkeklerle sadaka veren kadınlar, </a:t>
            </a:r>
            <a:r>
              <a:rPr lang="tr-TR" sz="3400" b="1" dirty="0" smtClean="0">
                <a:solidFill>
                  <a:srgbClr val="00B0F0"/>
                </a:solidFill>
              </a:rPr>
              <a:t>oruç tutan erkeklerle oruç tutan kadınlar</a:t>
            </a:r>
            <a:r>
              <a:rPr lang="tr-TR" sz="3400" b="1" dirty="0" smtClean="0"/>
              <a:t>, </a:t>
            </a:r>
            <a:r>
              <a:rPr lang="tr-TR" sz="3400" b="1" dirty="0"/>
              <a:t>ı</a:t>
            </a:r>
            <a:r>
              <a:rPr lang="tr-TR" sz="3400" b="1" dirty="0" smtClean="0"/>
              <a:t>rzlarını koruyan erkeklerle ırzlarını koruyan kadınlar, </a:t>
            </a:r>
            <a:r>
              <a:rPr lang="tr-TR" sz="3400" b="1" dirty="0" smtClean="0">
                <a:solidFill>
                  <a:srgbClr val="00B0F0"/>
                </a:solidFill>
              </a:rPr>
              <a:t>Allah’ı çokça anan erkeklerle Allah'ı çokça anan kadınlar </a:t>
            </a:r>
            <a:r>
              <a:rPr lang="tr-TR" sz="3400" b="1" dirty="0" smtClean="0"/>
              <a:t>var ya, işte Allah onlar için bağışlanma ve büyük bir mükafat hazırlamıştır.» </a:t>
            </a:r>
          </a:p>
          <a:p>
            <a:pPr marL="0" indent="0">
              <a:buNone/>
            </a:pPr>
            <a:r>
              <a:rPr lang="tr-TR" sz="3400" dirty="0" smtClean="0"/>
              <a:t>                                         </a:t>
            </a:r>
            <a:r>
              <a:rPr lang="tr-TR" sz="3400" dirty="0" smtClean="0">
                <a:solidFill>
                  <a:srgbClr val="00B0F0"/>
                </a:solidFill>
              </a:rPr>
              <a:t>(</a:t>
            </a:r>
            <a:r>
              <a:rPr lang="tr-TR" sz="3400" dirty="0" err="1" smtClean="0">
                <a:solidFill>
                  <a:srgbClr val="00B0F0"/>
                </a:solidFill>
              </a:rPr>
              <a:t>Ahzab</a:t>
            </a:r>
            <a:r>
              <a:rPr lang="tr-TR" sz="3400" dirty="0" smtClean="0">
                <a:solidFill>
                  <a:srgbClr val="00B0F0"/>
                </a:solidFill>
              </a:rPr>
              <a:t>, 33/35.)</a:t>
            </a:r>
            <a:endParaRPr lang="tr-TR" sz="3400" dirty="0">
              <a:solidFill>
                <a:srgbClr val="00B0F0"/>
              </a:solidFill>
            </a:endParaRPr>
          </a:p>
        </p:txBody>
      </p:sp>
    </p:spTree>
    <p:extLst>
      <p:ext uri="{BB962C8B-B14F-4D97-AF65-F5344CB8AC3E}">
        <p14:creationId xmlns:p14="http://schemas.microsoft.com/office/powerpoint/2010/main" val="236972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800</TotalTime>
  <Words>4642</Words>
  <Application>Microsoft Office PowerPoint</Application>
  <PresentationFormat>Geniş ekran</PresentationFormat>
  <Paragraphs>216</Paragraphs>
  <Slides>41</Slides>
  <Notes>36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Aharoni</vt:lpstr>
      <vt:lpstr>Arial</vt:lpstr>
      <vt:lpstr>Calibri</vt:lpstr>
      <vt:lpstr>Trebuchet MS</vt:lpstr>
      <vt:lpstr>Berlin</vt:lpstr>
      <vt:lpstr>            İSLAM’DA KADIN   </vt:lpstr>
      <vt:lpstr>    İSLAM NAZARINDA İNSANLAR BEŞ ŞEYDE EŞİTTİR </vt:lpstr>
      <vt:lpstr>        YARATILIŞ VE KADIN OLGUSU</vt:lpstr>
      <vt:lpstr>VARLIĞIN MAYASINA EKİLENLER</vt:lpstr>
      <vt:lpstr>          YARATILIŞ VE KADIN OLGUSU</vt:lpstr>
      <vt:lpstr>            AİLEDE HAK VE ÖDEVLER</vt:lpstr>
      <vt:lpstr>                                    KADIN VE İNANÇ  </vt:lpstr>
      <vt:lpstr>                  İNANMIŞ KADINLAR </vt:lpstr>
      <vt:lpstr>             İNANMIŞ KADINLAR</vt:lpstr>
      <vt:lpstr>                           İNANMIŞ KADINLAR </vt:lpstr>
      <vt:lpstr>            ÇOK KADINLA EVLİLİK </vt:lpstr>
      <vt:lpstr>   ÇOK KADINLA EVLİLİK  </vt:lpstr>
      <vt:lpstr>  HZ. PEYGAMBERİMİZİN (A.S.) ÇOK EVLENMESİNDEKİ    HİKMETLER… </vt:lpstr>
      <vt:lpstr>HZ. PEYGAMBERİMİZİN (A.S.) ÇOK EVLENMESİNDEKİ HİKMETLER… </vt:lpstr>
      <vt:lpstr>Hz. Aişe ile Evliliği </vt:lpstr>
      <vt:lpstr> HZ. PEYGAMBERİMİZİN (A.S.) ÇOK EVLENMESİNDEKİ    HİKMETLER… </vt:lpstr>
      <vt:lpstr>    DOĞURGANLIK VE KISIRLIK  </vt:lpstr>
      <vt:lpstr>            MEHİR   </vt:lpstr>
      <vt:lpstr>                CAHİLİYE DÖNEMİNDE…</vt:lpstr>
      <vt:lpstr>         REGL </vt:lpstr>
      <vt:lpstr>    HAMİLELİK   </vt:lpstr>
      <vt:lpstr>                                     ANALIK VE EMZİRME  </vt:lpstr>
      <vt:lpstr>                            AİLE REİSLİĞİ  </vt:lpstr>
      <vt:lpstr>                           AİLE REİSLİĞİ  </vt:lpstr>
      <vt:lpstr>              UNUTULMAMALIDIR Kİ…</vt:lpstr>
      <vt:lpstr>                    BOŞANMA    </vt:lpstr>
      <vt:lpstr>                      BOŞANMA </vt:lpstr>
      <vt:lpstr>                      BOŞANMA </vt:lpstr>
      <vt:lpstr>                                                                İFFET </vt:lpstr>
      <vt:lpstr>                        EVLENME </vt:lpstr>
      <vt:lpstr>                             MİRAS </vt:lpstr>
      <vt:lpstr>                             MİRAS</vt:lpstr>
      <vt:lpstr>                                                          ŞAHİTLİK  </vt:lpstr>
      <vt:lpstr>                         ÖRTÜNME </vt:lpstr>
      <vt:lpstr>      KADININ YÖNETİME KATILMASI </vt:lpstr>
      <vt:lpstr>             SOSYAL HAYATTA KADIN </vt:lpstr>
      <vt:lpstr>                                      KADININ İŞ HAYATINA KATILIMI      </vt:lpstr>
      <vt:lpstr>   KADININ İŞ HAYATINA KATILIMI  </vt:lpstr>
      <vt:lpstr>                    KADINLARIN EĞİTİMİ</vt:lpstr>
      <vt:lpstr>SEVGİLİ PEYGAMBERİMİZ (A.S.) BUYURUYOR: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257</cp:revision>
  <cp:lastPrinted>2018-01-26T13:05:53Z</cp:lastPrinted>
  <dcterms:created xsi:type="dcterms:W3CDTF">2018-01-24T11:51:09Z</dcterms:created>
  <dcterms:modified xsi:type="dcterms:W3CDTF">2018-02-22T12:02:44Z</dcterms:modified>
</cp:coreProperties>
</file>